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This deck covers the two main workstreams: the new onboarding flow and the billing provider migration. We'll walk through where each stands, who's driving, and what the December freeze means for our timeline.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reconvene on December 5th with a clear picture of what makes the cutoff and what defers to January. That's the next checkpoint.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shipped the new onboarding flow behind a flag. So far 12% of accounts have it enabled. That gives us a real sample to validate behavior before we push it wider.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 is leading the flag rollout. We'll watch the data from the 12% cohort, then decide on expanding. The December 8th cutoff is firm — anything not merged by then sits until January.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billing provider migration was on track until we hit a webhook mismatch. That pushed the timeline back by two weeks. Sarah is working through the fix with the new provider's API docs.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Sarah is on payments and owns this workstream. She's scoped the webhook issue and is working on the fix. The December 8th freeze applies here too — if we miss that date, the migration waits until the new year.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workstreams, two owners. Onboarding is live at small scale, billing hit a blocker. Both are racing the December 8th cutoff.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December freeze is company-wide. Anything not merged by the 8th waits until January. That's the hard deadline for both workstreams.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risk is the webhook fix could cascade. We also need to watch the onboarding data — 12% is small but enough to surface problems. With one cutoff for both, there's no slack.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 reviews the onboarding data this week. Sarah finishes and tests the webhook fix. By December 5th we'll know if both can make the 8th, and if not, we'll decide which to prioritize.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71613"/>
        </a:solidFill>
      </p:bgPr>
    </p:bg>
    <p:spTree>
      <p:nvGrpSpPr>
        <p:cNvPr id="1" name=""/>
        <p:cNvGrpSpPr/>
        <p:nvPr/>
      </p:nvGrpSpPr>
      <p:grpSpPr>
        <a:xfrm>
          <a:off x="0" y="0"/>
          <a:ext cx="0" cy="0"/>
          <a:chOff x="0" y="0"/>
          <a:chExt cx="0" cy="0"/>
        </a:xfrm>
      </p:grpSpPr>
      <p:sp>
        <p:nvSpPr>
          <p:cNvPr id="3" name="Shape 0"/>
          <p:cNvSpPr/>
          <p:nvPr/>
        </p:nvSpPr>
        <p:spPr>
          <a:xfrm>
            <a:off x="822960" y="1600200"/>
            <a:ext cx="960120" cy="64008"/>
          </a:xfrm>
          <a:prstGeom prst="rect">
            <a:avLst/>
          </a:prstGeom>
          <a:solidFill>
            <a:srgbClr val="C2432A"/>
          </a:solidFill>
          <a:ln w="12700">
            <a:solidFill>
              <a:srgbClr val="333333"/>
            </a:solidFill>
            <a:prstDash val="solid"/>
          </a:ln>
        </p:spPr>
      </p:sp>
      <p:sp>
        <p:nvSpPr>
          <p:cNvPr id="4" name="Text 1"/>
          <p:cNvSpPr/>
          <p:nvPr/>
        </p:nvSpPr>
        <p:spPr>
          <a:xfrm>
            <a:off x="822960" y="2240280"/>
            <a:ext cx="10545775" cy="1828800"/>
          </a:xfrm>
          <a:prstGeom prst="rect">
            <a:avLst/>
          </a:prstGeom>
          <a:noFill/>
          <a:ln/>
        </p:spPr>
        <p:txBody>
          <a:bodyPr wrap="square" lIns="0" tIns="0" rIns="0" bIns="0" rtlCol="0" anchor="t"/>
          <a:lstStyle/>
          <a:p>
            <a:pPr algn="l" indent="0" marL="0">
              <a:lnSpc>
                <a:spcPct val="106000"/>
              </a:lnSpc>
              <a:buNone/>
            </a:pPr>
            <a:r>
              <a:rPr lang="en-US" sz="5000" b="1" dirty="0">
                <a:solidFill>
                  <a:srgbClr val="FBFAF7"/>
                </a:solidFill>
                <a:latin typeface="Calibri" pitchFamily="34" charset="0"/>
                <a:ea typeface="Calibri" pitchFamily="34" charset="-122"/>
                <a:cs typeface="Calibri" pitchFamily="34" charset="-120"/>
              </a:rPr>
              <a:t>Project Update: Q4 Onboarding &amp; Billing</a:t>
            </a:r>
            <a:endParaRPr lang="en-US" sz="5000" dirty="0"/>
          </a:p>
        </p:txBody>
      </p:sp>
      <p:sp>
        <p:nvSpPr>
          <p:cNvPr id="5" name="Text 2"/>
          <p:cNvSpPr/>
          <p:nvPr/>
        </p:nvSpPr>
        <p:spPr>
          <a:xfrm>
            <a:off x="822960" y="4297680"/>
            <a:ext cx="8647536" cy="914400"/>
          </a:xfrm>
          <a:prstGeom prst="rect">
            <a:avLst/>
          </a:prstGeom>
          <a:noFill/>
          <a:ln/>
        </p:spPr>
        <p:txBody>
          <a:bodyPr wrap="square" lIns="0" tIns="0" rIns="0" bIns="0" rtlCol="0" anchor="t"/>
          <a:lstStyle/>
          <a:p>
            <a:pPr algn="l" indent="0" marL="0">
              <a:lnSpc>
                <a:spcPct val="118000"/>
              </a:lnSpc>
              <a:buNone/>
            </a:pPr>
            <a:r>
              <a:rPr lang="en-US" sz="2100" dirty="0">
                <a:solidFill>
                  <a:srgbClr val="FBFAF7"/>
                </a:solidFill>
                <a:latin typeface="Calibri" pitchFamily="34" charset="0"/>
                <a:ea typeface="Calibri" pitchFamily="34" charset="-122"/>
                <a:cs typeface="Calibri" pitchFamily="34" charset="-120"/>
              </a:rPr>
              <a:t>Onboarding rollout underway, billing migration delayed</a:t>
            </a:r>
            <a:endParaRPr lang="en-US" sz="2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71613"/>
        </a:solidFill>
      </p:bgPr>
    </p:bg>
    <p:spTree>
      <p:nvGrpSpPr>
        <p:cNvPr id="1" name=""/>
        <p:cNvGrpSpPr/>
        <p:nvPr/>
      </p:nvGrpSpPr>
      <p:grpSpPr>
        <a:xfrm>
          <a:off x="0" y="0"/>
          <a:ext cx="0" cy="0"/>
          <a:chOff x="0" y="0"/>
          <a:chExt cx="0" cy="0"/>
        </a:xfrm>
      </p:grpSpPr>
      <p:sp>
        <p:nvSpPr>
          <p:cNvPr id="3" name="Text 0"/>
          <p:cNvSpPr/>
          <p:nvPr/>
        </p:nvSpPr>
        <p:spPr>
          <a:xfrm>
            <a:off x="822960" y="2651760"/>
            <a:ext cx="10545775" cy="1371600"/>
          </a:xfrm>
          <a:prstGeom prst="rect">
            <a:avLst/>
          </a:prstGeom>
          <a:noFill/>
          <a:ln/>
        </p:spPr>
        <p:txBody>
          <a:bodyPr wrap="square" lIns="0" tIns="0" rIns="0" bIns="0" rtlCol="0" anchor="t"/>
          <a:lstStyle/>
          <a:p>
            <a:pPr algn="ctr" indent="0" marL="0">
              <a:lnSpc>
                <a:spcPct val="108000"/>
              </a:lnSpc>
              <a:buNone/>
            </a:pPr>
            <a:r>
              <a:rPr lang="en-US" sz="4000" b="1" dirty="0">
                <a:solidFill>
                  <a:srgbClr val="FBFAF7"/>
                </a:solidFill>
                <a:latin typeface="Calibri" pitchFamily="34" charset="0"/>
                <a:ea typeface="Calibri" pitchFamily="34" charset="-122"/>
                <a:cs typeface="Calibri" pitchFamily="34" charset="-120"/>
              </a:rPr>
              <a:t>Next update: Dec 5</a:t>
            </a:r>
            <a:endParaRPr lang="en-US" sz="4000" dirty="0"/>
          </a:p>
        </p:txBody>
      </p:sp>
      <p:sp>
        <p:nvSpPr>
          <p:cNvPr id="4" name="Text 1"/>
          <p:cNvSpPr/>
          <p:nvPr/>
        </p:nvSpPr>
        <p:spPr>
          <a:xfrm>
            <a:off x="822960" y="4114800"/>
            <a:ext cx="10545775" cy="822960"/>
          </a:xfrm>
          <a:prstGeom prst="rect">
            <a:avLst/>
          </a:prstGeom>
          <a:noFill/>
          <a:ln/>
        </p:spPr>
        <p:txBody>
          <a:bodyPr wrap="square" lIns="0" tIns="0" rIns="0" bIns="0" rtlCol="0" anchor="t"/>
          <a:lstStyle/>
          <a:p>
            <a:pPr algn="ctr" indent="0" marL="0">
              <a:lnSpc>
                <a:spcPct val="118000"/>
              </a:lnSpc>
              <a:buNone/>
            </a:pPr>
            <a:r>
              <a:rPr lang="en-US" sz="1800" dirty="0">
                <a:solidFill>
                  <a:srgbClr val="FBFAF7"/>
                </a:solidFill>
                <a:latin typeface="Calibri" pitchFamily="34" charset="0"/>
                <a:ea typeface="Calibri" pitchFamily="34" charset="-122"/>
                <a:cs typeface="Calibri" pitchFamily="34" charset="-120"/>
              </a:rPr>
              <a:t>We'll report merge readiness for both workstreams</a:t>
            </a:r>
            <a:endParaRPr lang="en-US" sz="1800" dirty="0"/>
          </a:p>
        </p:txBody>
      </p:sp>
      <p:sp>
        <p:nvSpPr>
          <p:cNvPr id="5" name="Text 2"/>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FBFAF7">
                    <a:alpha val="55000"/>
                  </a:srgbClr>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Onboarding rollout has begun</a:t>
            </a:r>
            <a:endParaRPr lang="en-US" sz="3000" dirty="0"/>
          </a:p>
        </p:txBody>
      </p:sp>
      <p:sp>
        <p:nvSpPr>
          <p:cNvPr id="5" name="Text 2"/>
          <p:cNvSpPr/>
          <p:nvPr/>
        </p:nvSpPr>
        <p:spPr>
          <a:xfrm>
            <a:off x="822960" y="2331720"/>
            <a:ext cx="10545775" cy="2011680"/>
          </a:xfrm>
          <a:prstGeom prst="rect">
            <a:avLst/>
          </a:prstGeom>
          <a:noFill/>
          <a:ln/>
        </p:spPr>
        <p:txBody>
          <a:bodyPr wrap="square" lIns="0" tIns="0" rIns="0" bIns="0" rtlCol="0" anchor="t"/>
          <a:lstStyle/>
          <a:p>
            <a:pPr algn="l" indent="0" marL="0">
              <a:lnSpc>
                <a:spcPct val="100000"/>
              </a:lnSpc>
              <a:buNone/>
            </a:pPr>
            <a:r>
              <a:rPr lang="en-US" sz="9600" b="1" dirty="0">
                <a:solidFill>
                  <a:srgbClr val="C2432A"/>
                </a:solidFill>
                <a:latin typeface="Calibri" pitchFamily="34" charset="0"/>
                <a:ea typeface="Calibri" pitchFamily="34" charset="-122"/>
                <a:cs typeface="Calibri" pitchFamily="34" charset="-120"/>
              </a:rPr>
              <a:t>12%</a:t>
            </a:r>
            <a:endParaRPr lang="en-US" sz="9600" dirty="0"/>
          </a:p>
        </p:txBody>
      </p:sp>
      <p:sp>
        <p:nvSpPr>
          <p:cNvPr id="6" name="Text 3"/>
          <p:cNvSpPr/>
          <p:nvPr/>
        </p:nvSpPr>
        <p:spPr>
          <a:xfrm>
            <a:off x="822960" y="4480560"/>
            <a:ext cx="8225705" cy="1234440"/>
          </a:xfrm>
          <a:prstGeom prst="rect">
            <a:avLst/>
          </a:prstGeom>
          <a:noFill/>
          <a:ln/>
        </p:spPr>
        <p:txBody>
          <a:bodyPr wrap="square" lIns="0" tIns="0" rIns="0" bIns="0" rtlCol="0" anchor="ctr"/>
          <a:lstStyle/>
          <a:p>
            <a:pPr algn="l" indent="0" marL="0">
              <a:lnSpc>
                <a:spcPct val="132000"/>
              </a:lnSpc>
              <a:buNone/>
            </a:pPr>
            <a:r>
              <a:rPr lang="en-US" sz="2000" dirty="0">
                <a:solidFill>
                  <a:srgbClr val="54514A"/>
                </a:solidFill>
                <a:latin typeface="Calibri" pitchFamily="34" charset="0"/>
                <a:ea typeface="Calibri" pitchFamily="34" charset="-122"/>
                <a:cs typeface="Calibri" pitchFamily="34" charset="-120"/>
              </a:rPr>
              <a:t>of accounts now using the new onboarding flow behind a feature flag</a:t>
            </a:r>
            <a:endParaRPr lang="en-US" sz="2000" dirty="0"/>
          </a:p>
        </p:txBody>
      </p:sp>
      <p:sp>
        <p:nvSpPr>
          <p:cNvPr id="7" name="Text 4"/>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Onboarding rollout: next steps</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Monitor engagement and error rates for flagged accounts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Tom owns flag rollout and go/no-go decisions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Plan to increase flag percentage after initial data review</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Any code not merged by Dec 8 waits until January</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Billing migration slipped two weeks</a:t>
            </a:r>
            <a:endParaRPr lang="en-US" sz="3000" dirty="0"/>
          </a:p>
        </p:txBody>
      </p:sp>
      <p:sp>
        <p:nvSpPr>
          <p:cNvPr id="5" name="Text 2"/>
          <p:cNvSpPr/>
          <p:nvPr/>
        </p:nvSpPr>
        <p:spPr>
          <a:xfrm>
            <a:off x="822960" y="2331720"/>
            <a:ext cx="10545775" cy="2011680"/>
          </a:xfrm>
          <a:prstGeom prst="rect">
            <a:avLst/>
          </a:prstGeom>
          <a:noFill/>
          <a:ln/>
        </p:spPr>
        <p:txBody>
          <a:bodyPr wrap="square" lIns="0" tIns="0" rIns="0" bIns="0" rtlCol="0" anchor="t"/>
          <a:lstStyle/>
          <a:p>
            <a:pPr algn="l" indent="0" marL="0">
              <a:lnSpc>
                <a:spcPct val="100000"/>
              </a:lnSpc>
              <a:buNone/>
            </a:pPr>
            <a:r>
              <a:rPr lang="en-US" sz="9600" b="1" dirty="0">
                <a:solidFill>
                  <a:srgbClr val="C2432A"/>
                </a:solidFill>
                <a:latin typeface="Calibri" pitchFamily="34" charset="0"/>
                <a:ea typeface="Calibri" pitchFamily="34" charset="-122"/>
                <a:cs typeface="Calibri" pitchFamily="34" charset="-120"/>
              </a:rPr>
              <a:t>2 weeks</a:t>
            </a:r>
            <a:endParaRPr lang="en-US" sz="9600" dirty="0"/>
          </a:p>
        </p:txBody>
      </p:sp>
      <p:sp>
        <p:nvSpPr>
          <p:cNvPr id="6" name="Text 3"/>
          <p:cNvSpPr/>
          <p:nvPr/>
        </p:nvSpPr>
        <p:spPr>
          <a:xfrm>
            <a:off x="822960" y="4480560"/>
            <a:ext cx="8225705" cy="1234440"/>
          </a:xfrm>
          <a:prstGeom prst="rect">
            <a:avLst/>
          </a:prstGeom>
          <a:noFill/>
          <a:ln/>
        </p:spPr>
        <p:txBody>
          <a:bodyPr wrap="square" lIns="0" tIns="0" rIns="0" bIns="0" rtlCol="0" anchor="ctr"/>
          <a:lstStyle/>
          <a:p>
            <a:pPr algn="l" indent="0" marL="0">
              <a:lnSpc>
                <a:spcPct val="132000"/>
              </a:lnSpc>
              <a:buNone/>
            </a:pPr>
            <a:r>
              <a:rPr lang="en-US" sz="2000" dirty="0">
                <a:solidFill>
                  <a:srgbClr val="54514A"/>
                </a:solidFill>
                <a:latin typeface="Calibri" pitchFamily="34" charset="0"/>
                <a:ea typeface="Calibri" pitchFamily="34" charset="-122"/>
                <a:cs typeface="Calibri" pitchFamily="34" charset="-120"/>
              </a:rPr>
              <a:t>delay due to a webhook mismatch between current and new provider</a:t>
            </a:r>
            <a:endParaRPr lang="en-US" sz="2000" dirty="0"/>
          </a:p>
        </p:txBody>
      </p:sp>
      <p:sp>
        <p:nvSpPr>
          <p:cNvPr id="7" name="Text 4"/>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Billing migration: status &amp; owner</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Webhook mismatch identified and scoped</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Sarah owns the billing workstream end to end</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Fix in progress; target is to resolve before Dec 8 cutoff</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If not merged by Dec 8, migration slips to January</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Workstream owners &amp; status</a:t>
            </a:r>
            <a:endParaRPr lang="en-US" sz="3000" dirty="0"/>
          </a:p>
        </p:txBody>
      </p:sp>
      <p:sp>
        <p:nvSpPr>
          <p:cNvPr id="5" name="Text 2"/>
          <p:cNvSpPr/>
          <p:nvPr/>
        </p:nvSpPr>
        <p:spPr>
          <a:xfrm>
            <a:off x="822960" y="1965960"/>
            <a:ext cx="5029200" cy="310896"/>
          </a:xfrm>
          <a:prstGeom prst="rect">
            <a:avLst/>
          </a:prstGeom>
          <a:noFill/>
          <a:ln/>
        </p:spPr>
        <p:txBody>
          <a:bodyPr wrap="square" lIns="0" tIns="0" rIns="0" bIns="0" rtlCol="0" anchor="ctr"/>
          <a:lstStyle/>
          <a:p>
            <a:pPr indent="0" marL="0">
              <a:buNone/>
            </a:pPr>
            <a:r>
              <a:rPr lang="en-US" sz="1200" b="1" spc="110" kern="0" dirty="0">
                <a:solidFill>
                  <a:srgbClr val="C2432A"/>
                </a:solidFill>
                <a:latin typeface="Calibri" pitchFamily="34" charset="0"/>
                <a:ea typeface="Calibri" pitchFamily="34" charset="-122"/>
                <a:cs typeface="Calibri" pitchFamily="34" charset="-120"/>
              </a:rPr>
              <a:t>ONBOARDING</a:t>
            </a:r>
            <a:endParaRPr lang="en-US" sz="1200" dirty="0"/>
          </a:p>
        </p:txBody>
      </p:sp>
      <p:sp>
        <p:nvSpPr>
          <p:cNvPr id="6" name="Text 3"/>
          <p:cNvSpPr/>
          <p:nvPr/>
        </p:nvSpPr>
        <p:spPr>
          <a:xfrm>
            <a:off x="822960" y="2423160"/>
            <a:ext cx="5029200" cy="35204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Owner: Tom</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12% of accounts live</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Behind feature flag</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Data review pending</a:t>
            </a:r>
            <a:endParaRPr lang="en-US" sz="1800" dirty="0"/>
          </a:p>
        </p:txBody>
      </p:sp>
      <p:sp>
        <p:nvSpPr>
          <p:cNvPr id="7" name="Text 4"/>
          <p:cNvSpPr/>
          <p:nvPr/>
        </p:nvSpPr>
        <p:spPr>
          <a:xfrm>
            <a:off x="6153912" y="1965960"/>
            <a:ext cx="5029200" cy="310896"/>
          </a:xfrm>
          <a:prstGeom prst="rect">
            <a:avLst/>
          </a:prstGeom>
          <a:noFill/>
          <a:ln/>
        </p:spPr>
        <p:txBody>
          <a:bodyPr wrap="square" lIns="0" tIns="0" rIns="0" bIns="0" rtlCol="0" anchor="ctr"/>
          <a:lstStyle/>
          <a:p>
            <a:pPr indent="0" marL="0">
              <a:buNone/>
            </a:pPr>
            <a:r>
              <a:rPr lang="en-US" sz="1200" b="1" spc="110" kern="0" dirty="0">
                <a:solidFill>
                  <a:srgbClr val="C2432A"/>
                </a:solidFill>
                <a:latin typeface="Calibri" pitchFamily="34" charset="0"/>
                <a:ea typeface="Calibri" pitchFamily="34" charset="-122"/>
                <a:cs typeface="Calibri" pitchFamily="34" charset="-120"/>
              </a:rPr>
              <a:t>BILLING</a:t>
            </a:r>
            <a:endParaRPr lang="en-US" sz="1200" dirty="0"/>
          </a:p>
        </p:txBody>
      </p:sp>
      <p:sp>
        <p:nvSpPr>
          <p:cNvPr id="8" name="Text 5"/>
          <p:cNvSpPr/>
          <p:nvPr/>
        </p:nvSpPr>
        <p:spPr>
          <a:xfrm>
            <a:off x="6153912" y="2423160"/>
            <a:ext cx="5029200" cy="35204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Owner: Sarah</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Slipped 2 weeks</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Webhook mismatch</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Fix in progress</a:t>
            </a:r>
            <a:endParaRPr lang="en-US" sz="1800" dirty="0"/>
          </a:p>
        </p:txBody>
      </p:sp>
      <p:sp>
        <p:nvSpPr>
          <p:cNvPr id="9" name="Shape 6"/>
          <p:cNvSpPr/>
          <p:nvPr/>
        </p:nvSpPr>
        <p:spPr>
          <a:xfrm>
            <a:off x="5998464" y="1965960"/>
            <a:ext cx="10973" cy="3977640"/>
          </a:xfrm>
          <a:prstGeom prst="rect">
            <a:avLst/>
          </a:prstGeom>
          <a:solidFill>
            <a:srgbClr val="E0DBD0"/>
          </a:solidFill>
          <a:ln w="12700">
            <a:solidFill>
              <a:srgbClr val="333333"/>
            </a:solidFill>
            <a:prstDash val="solid"/>
          </a:ln>
        </p:spPr>
      </p:sp>
      <p:sp>
        <p:nvSpPr>
          <p:cNvPr id="10" name="Text 7"/>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December freeze: what it means</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Any code not merged by Dec 8 is deferred to January</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No deployments or releases after that date</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Affects both onboarding expansion and billing migration</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Team is prioritizing fixes to meet the cutoff</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Risks to watch</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Billing webhook fix may uncover additional mismatches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Onboarding data from 12% may show unexpected issues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Both workstreams compete for the same Dec 8 window</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No buffer if either fix runs long</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Immediate next steps</a:t>
            </a:r>
            <a:endParaRPr lang="en-US" sz="3000" dirty="0"/>
          </a:p>
        </p:txBody>
      </p:sp>
      <p:sp>
        <p:nvSpPr>
          <p:cNvPr id="5" name="Text 2"/>
          <p:cNvSpPr/>
          <p:nvPr/>
        </p:nvSpPr>
        <p:spPr>
          <a:xfrm>
            <a:off x="822960" y="1965960"/>
            <a:ext cx="5029200" cy="39776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Tom: review onboarding data by end of week</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Sarah: complete webhook fix and test</a:t>
            </a:r>
            <a:endParaRPr lang="en-US" sz="1800" dirty="0"/>
          </a:p>
        </p:txBody>
      </p:sp>
      <p:sp>
        <p:nvSpPr>
          <p:cNvPr id="6" name="Text 3"/>
          <p:cNvSpPr/>
          <p:nvPr/>
        </p:nvSpPr>
        <p:spPr>
          <a:xfrm>
            <a:off x="6153912" y="1965960"/>
            <a:ext cx="5029200" cy="39776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Both: confirm merge readiness by Dec 5</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Team: decide on scope if only one workstream makes the cutoff</a:t>
            </a:r>
            <a:endParaRPr lang="en-US" sz="1800" dirty="0"/>
          </a:p>
        </p:txBody>
      </p:sp>
      <p:sp>
        <p:nvSpPr>
          <p:cNvPr id="7" name="Shape 4"/>
          <p:cNvSpPr/>
          <p:nvPr/>
        </p:nvSpPr>
        <p:spPr>
          <a:xfrm>
            <a:off x="5998464" y="1965960"/>
            <a:ext cx="10973" cy="3977640"/>
          </a:xfrm>
          <a:prstGeom prst="rect">
            <a:avLst/>
          </a:prstGeom>
          <a:solidFill>
            <a:srgbClr val="E0DBD0"/>
          </a:solidFill>
          <a:ln w="12700">
            <a:solidFill>
              <a:srgbClr val="333333"/>
            </a:solidFill>
            <a:prstDash val="solid"/>
          </a:ln>
        </p:spPr>
      </p:sp>
      <p:sp>
        <p:nvSpPr>
          <p:cNvPr id="8" name="Text 5"/>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PresentationPPT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Update: Q4 Onboarding &amp; Billing</dc:title>
  <dc:subject>PptxGenJS Presentation</dc:subject>
  <dc:creator>PresentationPPT</dc:creator>
  <cp:lastModifiedBy>PresentationPPT</cp:lastModifiedBy>
  <cp:revision>1</cp:revision>
  <dcterms:created xsi:type="dcterms:W3CDTF">2026-08-04T16:30:13Z</dcterms:created>
  <dcterms:modified xsi:type="dcterms:W3CDTF">2026-08-04T16:30:13Z</dcterms:modified>
</cp:coreProperties>
</file>