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charts/chart4.xml" ContentType="application/vnd.openxmlformats-officedocument.drawingml.chart+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notesMasterIdLst>
    <p:notesMasterId r:id="rId16"/>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notesMaster" Target="notesMasters/notesMaster1.xml"/><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20" Type="http://schemas.openxmlformats.org/officeDocument/2006/relationships/tableStyles" Target="tableStyles.xml"/></Relationships>
</file>

<file path=ppt/charts/_rels/chart4.xml.rels><?xml version="1.0" encoding="UTF-8" standalone="yes"?><Relationships xmlns="http://schemas.openxmlformats.org/package/2006/relationships"><Relationship Id="rId1" Type="http://schemas.openxmlformats.org/officeDocument/2006/relationships/package" Target="../embeddings/Microsoft_Excel_Worksheet4.xlsx"/></Relationships>
</file>

<file path=ppt/charts/chart4.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Vector search only</c:v>
                </c:pt>
              </c:strCache>
            </c:strRef>
          </c:tx>
          <c:spPr>
            <a:solidFill>
              <a:srgbClr val="C2432A"/>
            </a:solidFill>
            <a:effectLst/>
          </c:spPr>
          <c:invertIfNegative val="0"/>
          <c:dLbls>
            <c:numFmt formatCode="#,##0" sourceLinked="0"/>
            <c:txPr>
              <a:bodyPr/>
              <a:lstStyle/>
              <a:p>
                <a:pPr>
                  <a:defRPr b="0" i="0" strike="noStrike" sz="1100" u="none">
                    <a:solidFill>
                      <a:srgbClr val="171613"/>
                    </a:solidFill>
                    <a:latin typeface="Calibri"/>
                  </a:defRPr>
                </a:pPr>
              </a:p>
            </c:txPr>
            <c:showLegendKey val="0"/>
            <c:showVal val="0"/>
            <c:showCatName val="0"/>
            <c:showSerName val="0"/>
            <c:showPercent val="0"/>
            <c:showBubbleSize val="0"/>
            <c:showLeaderLines val="0"/>
          </c:dLbls>
          <c:cat>
            <c:multiLvlStrRef>
              <c:f>Sheet1!$A$2:$A$4</c:f>
              <c:multiLvlStrCache>
                <c:ptCount val="3"/>
                <c:lvl>
                  <c:pt idx="0">
                    <c:v>Top-1</c:v>
                  </c:pt>
                  <c:pt idx="1">
                    <c:v>Top-3</c:v>
                  </c:pt>
                  <c:pt idx="2">
                    <c:v>Top-5</c:v>
                  </c:pt>
                </c:lvl>
              </c:multiLvlStrCache>
            </c:multiLvlStrRef>
          </c:cat>
          <c:val>
            <c:numRef>
              <c:f>Sheet1!$B$2:$B$4</c:f>
              <c:numCache>
                <c:formatCode>General</c:formatCode>
                <c:ptCount val="3"/>
                <c:pt idx="0">
                  <c:v>62</c:v>
                </c:pt>
                <c:pt idx="1">
                  <c:v>78</c:v>
                </c:pt>
                <c:pt idx="2">
                  <c:v>85</c:v>
                </c:pt>
              </c:numCache>
            </c:numRef>
          </c:val>
        </c:ser>
        <c:ser>
          <c:idx val="1"/>
          <c:order val="1"/>
          <c:tx>
            <c:strRef>
              <c:f>Sheet1!$C$1</c:f>
              <c:strCache>
                <c:ptCount val="1"/>
                <c:pt idx="0">
                  <c:v>With reranking</c:v>
                </c:pt>
              </c:strCache>
            </c:strRef>
          </c:tx>
          <c:spPr>
            <a:solidFill>
              <a:srgbClr val="171613"/>
            </a:solidFill>
            <a:effectLst/>
          </c:spPr>
          <c:invertIfNegative val="0"/>
          <c:dLbls>
            <c:numFmt formatCode="#,##0" sourceLinked="0"/>
            <c:txPr>
              <a:bodyPr/>
              <a:lstStyle/>
              <a:p>
                <a:pPr>
                  <a:defRPr b="0" i="0" strike="noStrike" sz="1100" u="none">
                    <a:solidFill>
                      <a:srgbClr val="171613"/>
                    </a:solidFill>
                    <a:latin typeface="Calibri"/>
                  </a:defRPr>
                </a:pPr>
              </a:p>
            </c:txPr>
            <c:showLegendKey val="0"/>
            <c:showVal val="0"/>
            <c:showCatName val="0"/>
            <c:showSerName val="0"/>
            <c:showPercent val="0"/>
            <c:showBubbleSize val="0"/>
            <c:showLeaderLines val="0"/>
          </c:dLbls>
          <c:cat>
            <c:multiLvlStrRef>
              <c:f>Sheet1!$A$2:$A$4</c:f>
              <c:multiLvlStrCache>
                <c:ptCount val="3"/>
                <c:lvl>
                  <c:pt idx="0">
                    <c:v>Top-1</c:v>
                  </c:pt>
                  <c:pt idx="1">
                    <c:v>Top-3</c:v>
                  </c:pt>
                  <c:pt idx="2">
                    <c:v>Top-5</c:v>
                  </c:pt>
                </c:lvl>
              </c:multiLvlStrCache>
            </c:multiLvlStrRef>
          </c:cat>
          <c:val>
            <c:numRef>
              <c:f>Sheet1!$C$2:$C$4</c:f>
              <c:numCache>
                <c:formatCode>General</c:formatCode>
                <c:ptCount val="3"/>
                <c:pt idx="0">
                  <c:v>74</c:v>
                </c:pt>
                <c:pt idx="1">
                  <c:v>88</c:v>
                </c:pt>
                <c:pt idx="2">
                  <c:v>93</c:v>
                </c:pt>
              </c:numCache>
            </c:numRef>
          </c:val>
        </c:ser>
        <c:dLbls>
          <c:numFmt formatCode="#,##0" sourceLinked="0"/>
          <c:txPr>
            <a:bodyPr/>
            <a:lstStyle/>
            <a:p>
              <a:pPr>
                <a:defRPr b="0" i="0" strike="noStrike" sz="1100" u="none">
                  <a:solidFill>
                    <a:srgbClr val="171613"/>
                  </a:solidFill>
                  <a:latin typeface="Calibri"/>
                </a:defRPr>
              </a:pPr>
            </a:p>
          </c:txPr>
          <c:showLegendKey val="0"/>
          <c:showVal val="0"/>
          <c:showCatName val="0"/>
          <c:showSerName val="0"/>
          <c:showPercent val="0"/>
          <c:showBubbleSize val="0"/>
          <c:showLeaderLines val="0"/>
        </c:dLbls>
        <c:gapWidth val="45"/>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100" b="0" i="0" u="none" strike="noStrike">
                <a:solidFill>
                  <a:srgbClr val="54514A"/>
                </a:solidFill>
                <a:latin typeface="Calibri"/>
              </a:defRPr>
            </a:pPr>
            <a:endParaRPr lang="en-US"/>
          </a:p>
        </c:txPr>
        <c:crossAx val="2094734552"/>
        <c:crosses val="autoZero"/>
        <c:auto val="1"/>
        <c:lblAlgn val="ctr"/>
        <c:noMultiLvlLbl val="1"/>
      </c:catAx>
      <c:valAx>
        <c:axId val="2094734552"/>
        <c:scaling>
          <c:orientation val="minMax"/>
        </c:scaling>
        <c:delete val="0"/>
        <c:axPos val="b"/>
        <c:majorGridlines>
          <c:spPr>
            <a:ln w="12700" cap="flat">
              <a:solidFill>
                <a:srgbClr val="E0DBD0"/>
              </a:solidFill>
              <a:prstDash val="solid"/>
              <a:round/>
            </a:ln>
          </c:spPr>
        </c:majorGridlines>
        <c:numFmt formatCode="#,##0" sourceLinked="0"/>
        <c:majorTickMark val="out"/>
        <c:minorTickMark val="none"/>
        <c:tickLblPos val="low"/>
        <c:spPr>
          <a:ln w="12700" cap="flat">
            <a:solidFill>
              <a:srgbClr val="888888"/>
            </a:solidFill>
            <a:prstDash val="solid"/>
            <a:round/>
          </a:ln>
        </c:spPr>
        <c:txPr>
          <a:bodyPr/>
          <a:lstStyle/>
          <a:p>
            <a:pPr>
              <a:defRPr sz="1100" b="0" i="0" u="none" strike="noStrike">
                <a:solidFill>
                  <a:srgbClr val="54514A"/>
                </a:solidFill>
                <a:latin typeface="Calibri"/>
              </a:defRPr>
            </a:pPr>
            <a:endParaRPr lang="en-US"/>
          </a:p>
        </c:txPr>
        <c:crossAx val="2094734554"/>
        <c:crosses val="autoZero"/>
        <c:crossBetween val="between"/>
      </c:valAx>
      <c:spPr>
        <a:noFill/>
        <a:ln w="12700" cap="flat">
          <a:solidFill>
            <a:srgbClr val="FFFFFF"/>
          </a:solidFill>
        </a:ln>
        <a:effectLst/>
      </c:spPr>
    </c:plotArea>
    <c:legend>
      <c:legendPos val="b"/>
      <c:overlay val="0"/>
      <c:txPr>
        <a:bodyPr/>
        <a:lstStyle/>
        <a:p>
          <a:pPr>
            <a:defRPr sz="1100">
              <a:solidFill>
                <a:srgbClr val="54514A"/>
              </a:solidFill>
            </a:defRPr>
          </a:pPr>
          <a:endParaRPr lang="en-US"/>
        </a:p>
      </c:txPr>
    </c:legend>
    <c:plotVisOnly val="1"/>
    <c:dispBlanksAs val="span"/>
  </c:chart>
  <c:spPr>
    <a:solidFill>
      <a:srgbClr val="FFFFFF">
        <a:alpha val="0"/>
      </a:srgbClr>
    </a:solid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Welcome everyone. Today we'll walk through the core components of a retrieval augmented generation system, from chunking all the way to the final answer. This is a practical overview for teams that have never built one before.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Reranking is a second-pass filter. The vector search gives you a broad set of candidates, then a more expensive but more accurate model re-scores them. This two-stage approach gives you the best of both worlds: speed and precision.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illustrative numbers show the typical pattern. Reranking pushes the most relevant chunk to the top, which matters because the LLM sees the chunks in order and tends to weight earlier ones more heavily.</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biggest mistake teams make is focusing on the LLM while neglecting the retrieval pipeline. A mediocre LLM with great retrieval outperforms a great LLM with noisy retrieval. Invest your time in chunking, embedding, and evaluation.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can't improve what you don't measure. Start with a small set of representative queries and ground truth relevant chunks. Measure retrieval metrics first, then move to end-to-end answer quality. Iterate on the pipeline before touching the LLM.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most important thing is to get a working pipeline end to end. You can always refine later. Start with the simplest version that works, measure it, then improve step by step. That's how every successful RAG system gets built.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RAG lets you give a large language model access to your own documents at inference time. Instead of fine-tuning, you retrieve relevant pieces of text and feed them into the prompt. This keeps answers up to date and grounded in your specific content.</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pipeline breaks down into five clear stages. We'll go through each one in detail. The quality of the final answer depends on every step, but the biggest leverage is in the first two.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Chunking is the first place quality can be gained or lost. There's no single right size — you need to experiment with your content. Semantic chunking that respects document structure usually outperforms naive fixed-length splitting.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teams start with fixed-length chunking because it's easy. But moving to semantic chunking — splitting at natural boundaries like paragraphs — usually improves retrieval accuracy noticeably. The extra implementation effort pays off.</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Embedding is where the magic happens. The model maps meaning into a high-dimensional space where distance corresponds to semantic similarity. Choosing the right embedding model is one of the highest-leverage decisions in the whole pipeline.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Embedding is surprisingly cheap. For most teams, the cost is negligible compared to the LLM inference cost. This means you can afford to embed your entire document corpus without worrying about the bill.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Vector search is the retrieval engine. You embed the user's query with the same model, then find the stored chunks whose vectors are closest. ANN indexes like HNSW or IVF make this fast even with millions of vectors.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choice between managed and self-hosted depends on your team's infrastructure skills and scale requirements. Managed services reduce operational overhead. Self-hosted options give you more control and can be cheaper at very large scale.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chart" Target="/ppt/charts/chart4.xml"/><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71613"/>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C2432A"/>
          </a:solidFill>
          <a:ln w="12700">
            <a:solidFill>
              <a:srgbClr val="333333"/>
            </a:solidFill>
            <a:prstDash val="solid"/>
          </a:ln>
        </p:spPr>
      </p:sp>
      <p:sp>
        <p:nvSpPr>
          <p:cNvPr id="4" name="Text 1"/>
          <p:cNvSpPr/>
          <p:nvPr/>
        </p:nvSpPr>
        <p:spPr>
          <a:xfrm>
            <a:off x="822960" y="2240280"/>
            <a:ext cx="10545775" cy="1828800"/>
          </a:xfrm>
          <a:prstGeom prst="rect">
            <a:avLst/>
          </a:prstGeom>
          <a:noFill/>
          <a:ln/>
        </p:spPr>
        <p:txBody>
          <a:bodyPr wrap="square" lIns="0" tIns="0" rIns="0" bIns="0" rtlCol="0" anchor="t"/>
          <a:lstStyle/>
          <a:p>
            <a:pPr algn="l" indent="0" marL="0">
              <a:lnSpc>
                <a:spcPct val="106000"/>
              </a:lnSpc>
              <a:buNone/>
            </a:pPr>
            <a:r>
              <a:rPr lang="en-US" sz="5000" b="1" dirty="0">
                <a:solidFill>
                  <a:srgbClr val="FBFAF7"/>
                </a:solidFill>
                <a:latin typeface="Calibri" pitchFamily="34" charset="0"/>
                <a:ea typeface="Calibri" pitchFamily="34" charset="-122"/>
                <a:cs typeface="Calibri" pitchFamily="34" charset="-120"/>
              </a:rPr>
              <a:t>Building a Retrieval Augmented Generation System</a:t>
            </a:r>
            <a:endParaRPr lang="en-US" sz="5000" dirty="0"/>
          </a:p>
        </p:txBody>
      </p:sp>
      <p:sp>
        <p:nvSpPr>
          <p:cNvPr id="5" name="Text 2"/>
          <p:cNvSpPr/>
          <p:nvPr/>
        </p:nvSpPr>
        <p:spPr>
          <a:xfrm>
            <a:off x="822960" y="4297680"/>
            <a:ext cx="8647536" cy="914400"/>
          </a:xfrm>
          <a:prstGeom prst="rect">
            <a:avLst/>
          </a:prstGeom>
          <a:noFill/>
          <a:ln/>
        </p:spPr>
        <p:txBody>
          <a:bodyPr wrap="square" lIns="0" tIns="0" rIns="0" bIns="0" rtlCol="0" anchor="t"/>
          <a:lstStyle/>
          <a:p>
            <a:pPr algn="l" indent="0" marL="0">
              <a:lnSpc>
                <a:spcPct val="118000"/>
              </a:lnSpc>
              <a:buNone/>
            </a:pPr>
            <a:r>
              <a:rPr lang="en-US" sz="2100" dirty="0">
                <a:solidFill>
                  <a:srgbClr val="FBFAF7"/>
                </a:solidFill>
                <a:latin typeface="Calibri" pitchFamily="34" charset="0"/>
                <a:ea typeface="Calibri" pitchFamily="34" charset="-122"/>
                <a:cs typeface="Calibri" pitchFamily="34" charset="-120"/>
              </a:rPr>
              <a:t>Technical overview for teams new to RAG</a:t>
            </a:r>
            <a:endParaRPr lang="en-US" sz="2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Reranking: improving retrieval quality</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Vector search returns candidates; reranking reorders them</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 cross-encoder model scores each chunk against the query</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Cross-encoders are more accurate but slower than bi-encoders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Rerank only the top 20-100 results to keep latency low</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Can lift retrieval accuracy by 10-20% in practice</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10</a:t>
            </a:r>
            <a:endParaRPr lang="en-US" sz="1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Retrieval accuracy with and without reranking</a:t>
            </a:r>
            <a:endParaRPr lang="en-US" sz="3000" dirty="0"/>
          </a:p>
        </p:txBody>
      </p:sp>
      <p:graphicFrame>
        <p:nvGraphicFramePr>
          <p:cNvPr id="5" name="Chart 0" descr=""/>
          <p:cNvGraphicFramePr/>
          <p:nvPr/>
        </p:nvGraphicFramePr>
        <p:xfrm>
          <a:off x="822960" y="1965960"/>
          <a:ext cx="7086600" cy="4069080"/>
        </p:xfrm>
        <a:graphic xmlns:a="http://schemas.openxmlformats.org/drawingml/2006/main">
          <a:graphicData uri="http://schemas.openxmlformats.org/drawingml/2006/chart">
            <c:chart xmlns:c="http://schemas.openxmlformats.org/drawingml/2006/chart" r:id="rId1"/>
          </a:graphicData>
        </a:graphic>
      </p:graphicFrame>
      <p:sp>
        <p:nvSpPr>
          <p:cNvPr id="6" name="Text 2"/>
          <p:cNvSpPr/>
          <p:nvPr/>
        </p:nvSpPr>
        <p:spPr>
          <a:xfrm>
            <a:off x="8229600" y="1965960"/>
            <a:ext cx="3127248" cy="4069080"/>
          </a:xfrm>
          <a:prstGeom prst="rect">
            <a:avLst/>
          </a:prstGeom>
          <a:noFill/>
          <a:ln/>
        </p:spPr>
        <p:txBody>
          <a:bodyPr wrap="square" lIns="0" tIns="0" rIns="0" bIns="0" rtlCol="0" anchor="ctr"/>
          <a:lstStyle/>
          <a:p>
            <a:pPr algn="l" indent="0" marL="0">
              <a:lnSpc>
                <a:spcPct val="142000"/>
              </a:lnSpc>
              <a:buNone/>
            </a:pPr>
            <a:r>
              <a:rPr lang="en-US" sz="1700" dirty="0">
                <a:solidFill>
                  <a:srgbClr val="54514A"/>
                </a:solidFill>
                <a:latin typeface="Calibri" pitchFamily="34" charset="0"/>
                <a:ea typeface="Calibri" pitchFamily="34" charset="-122"/>
                <a:cs typeface="Calibri" pitchFamily="34" charset="-120"/>
              </a:rPr>
              <a:t>Reranking consistently improves top-k accuracy across all cutoffs. The gain is largest for the top-1 result.</a:t>
            </a:r>
            <a:endParaRPr lang="en-US" sz="1700" dirty="0"/>
          </a:p>
        </p:txBody>
      </p:sp>
      <p:sp>
        <p:nvSpPr>
          <p:cNvPr id="7"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11</a:t>
            </a:r>
            <a:endParaRPr lang="en-US" sz="1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Where quality actually comes from</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Chunk quality matters more than the LLM model choice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Embedding model selection is the second biggest lever</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Reranking adds 10-20% accuracy but requires extra infrastructure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Prompt design controls how retrieved chunks are used</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Iterative evaluation on real queries beats theoretical optimization</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12</a:t>
            </a:r>
            <a:endParaRPr lang="en-US" sz="10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Evaluation: measuring what matters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Hit rate: does the relevant chunk appear in the top-K results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Mean reciprocal rank (MRR): where in the list is the first relevant result</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End-to-end answer quality: human or LLM-as-judge evaluation</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Test on real user queries, not synthetic ones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Track both retrieval metrics and final answer quality</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13</a:t>
            </a:r>
            <a:endParaRPr lang="en-US" sz="10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71613"/>
        </a:solidFill>
      </p:bgPr>
    </p:bg>
    <p:spTree>
      <p:nvGrpSpPr>
        <p:cNvPr id="1" name=""/>
        <p:cNvGrpSpPr/>
        <p:nvPr/>
      </p:nvGrpSpPr>
      <p:grpSpPr>
        <a:xfrm>
          <a:off x="0" y="0"/>
          <a:ext cx="0" cy="0"/>
          <a:chOff x="0" y="0"/>
          <a:chExt cx="0" cy="0"/>
        </a:xfrm>
      </p:grpSpPr>
      <p:sp>
        <p:nvSpPr>
          <p:cNvPr id="3" name="Text 0"/>
          <p:cNvSpPr/>
          <p:nvPr/>
        </p:nvSpPr>
        <p:spPr>
          <a:xfrm>
            <a:off x="822960" y="2651760"/>
            <a:ext cx="10545775" cy="1371600"/>
          </a:xfrm>
          <a:prstGeom prst="rect">
            <a:avLst/>
          </a:prstGeom>
          <a:noFill/>
          <a:ln/>
        </p:spPr>
        <p:txBody>
          <a:bodyPr wrap="square" lIns="0" tIns="0" rIns="0" bIns="0" rtlCol="0" anchor="t"/>
          <a:lstStyle/>
          <a:p>
            <a:pPr algn="ctr" indent="0" marL="0">
              <a:lnSpc>
                <a:spcPct val="108000"/>
              </a:lnSpc>
              <a:buNone/>
            </a:pPr>
            <a:r>
              <a:rPr lang="en-US" sz="4000" b="1" dirty="0">
                <a:solidFill>
                  <a:srgbClr val="FBFAF7"/>
                </a:solidFill>
                <a:latin typeface="Calibri" pitchFamily="34" charset="0"/>
                <a:ea typeface="Calibri" pitchFamily="34" charset="-122"/>
                <a:cs typeface="Calibri" pitchFamily="34" charset="-120"/>
              </a:rPr>
              <a:t>Start simple, iterate fast</a:t>
            </a:r>
            <a:endParaRPr lang="en-US" sz="4000" dirty="0"/>
          </a:p>
        </p:txBody>
      </p:sp>
      <p:sp>
        <p:nvSpPr>
          <p:cNvPr id="4" name="Text 1"/>
          <p:cNvSpPr/>
          <p:nvPr/>
        </p:nvSpPr>
        <p:spPr>
          <a:xfrm>
            <a:off x="822960" y="4114800"/>
            <a:ext cx="10545775" cy="822960"/>
          </a:xfrm>
          <a:prstGeom prst="rect">
            <a:avLst/>
          </a:prstGeom>
          <a:noFill/>
          <a:ln/>
        </p:spPr>
        <p:txBody>
          <a:bodyPr wrap="square" lIns="0" tIns="0" rIns="0" bIns="0" rtlCol="0" anchor="t"/>
          <a:lstStyle/>
          <a:p>
            <a:pPr algn="ctr" indent="0" marL="0">
              <a:lnSpc>
                <a:spcPct val="118000"/>
              </a:lnSpc>
              <a:buNone/>
            </a:pPr>
            <a:r>
              <a:rPr lang="en-US" sz="1800" dirty="0">
                <a:solidFill>
                  <a:srgbClr val="FBFAF7"/>
                </a:solidFill>
                <a:latin typeface="Calibri" pitchFamily="34" charset="0"/>
                <a:ea typeface="Calibri" pitchFamily="34" charset="-122"/>
                <a:cs typeface="Calibri" pitchFamily="34" charset="-120"/>
              </a:rPr>
              <a:t>Build a minimal pipeline with fixed-length chunks, a good embedding model, and a vector index. Add reranking and semantic chunking only after you measure the baseline.</a:t>
            </a:r>
            <a:endParaRPr lang="en-US" sz="1800" dirty="0"/>
          </a:p>
        </p:txBody>
      </p:sp>
      <p:sp>
        <p:nvSpPr>
          <p:cNvPr id="5" name="Text 2"/>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BFAF7">
                    <a:alpha val="55000"/>
                  </a:srgbClr>
                </a:solidFill>
                <a:latin typeface="Calibri" pitchFamily="34" charset="0"/>
                <a:ea typeface="Calibri" pitchFamily="34" charset="-122"/>
                <a:cs typeface="Calibri" pitchFamily="34" charset="-120"/>
              </a:rPr>
              <a:t>14</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71613"/>
        </a:solidFill>
      </p:bgPr>
    </p:bg>
    <p:spTree>
      <p:nvGrpSpPr>
        <p:cNvPr id="1" name=""/>
        <p:cNvGrpSpPr/>
        <p:nvPr/>
      </p:nvGrpSpPr>
      <p:grpSpPr>
        <a:xfrm>
          <a:off x="0" y="0"/>
          <a:ext cx="0" cy="0"/>
          <a:chOff x="0" y="0"/>
          <a:chExt cx="0" cy="0"/>
        </a:xfrm>
      </p:grpSpPr>
      <p:sp>
        <p:nvSpPr>
          <p:cNvPr id="3" name="Shape 0"/>
          <p:cNvSpPr/>
          <p:nvPr/>
        </p:nvSpPr>
        <p:spPr>
          <a:xfrm>
            <a:off x="822960" y="1600200"/>
            <a:ext cx="960120" cy="64008"/>
          </a:xfrm>
          <a:prstGeom prst="rect">
            <a:avLst/>
          </a:prstGeom>
          <a:solidFill>
            <a:srgbClr val="C2432A"/>
          </a:solidFill>
          <a:ln w="12700">
            <a:solidFill>
              <a:srgbClr val="333333"/>
            </a:solidFill>
            <a:prstDash val="solid"/>
          </a:ln>
        </p:spPr>
      </p:sp>
      <p:sp>
        <p:nvSpPr>
          <p:cNvPr id="4" name="Text 1"/>
          <p:cNvSpPr/>
          <p:nvPr/>
        </p:nvSpPr>
        <p:spPr>
          <a:xfrm>
            <a:off x="822960" y="2743200"/>
            <a:ext cx="10545775" cy="1371600"/>
          </a:xfrm>
          <a:prstGeom prst="rect">
            <a:avLst/>
          </a:prstGeom>
          <a:noFill/>
          <a:ln/>
        </p:spPr>
        <p:txBody>
          <a:bodyPr wrap="square" lIns="0" tIns="0" rIns="0" bIns="0" rtlCol="0" anchor="t"/>
          <a:lstStyle/>
          <a:p>
            <a:pPr algn="l" indent="0" marL="0">
              <a:lnSpc>
                <a:spcPct val="108000"/>
              </a:lnSpc>
              <a:buNone/>
            </a:pPr>
            <a:r>
              <a:rPr lang="en-US" sz="4000" b="1" dirty="0">
                <a:solidFill>
                  <a:srgbClr val="FBFAF7"/>
                </a:solidFill>
                <a:latin typeface="Calibri" pitchFamily="34" charset="0"/>
                <a:ea typeface="Calibri" pitchFamily="34" charset="-122"/>
                <a:cs typeface="Calibri" pitchFamily="34" charset="-120"/>
              </a:rPr>
              <a:t>Why RAG</a:t>
            </a:r>
            <a:endParaRPr lang="en-US" sz="4000" dirty="0"/>
          </a:p>
        </p:txBody>
      </p:sp>
      <p:sp>
        <p:nvSpPr>
          <p:cNvPr id="5" name="Text 2"/>
          <p:cNvSpPr/>
          <p:nvPr/>
        </p:nvSpPr>
        <p:spPr>
          <a:xfrm>
            <a:off x="822960" y="4206240"/>
            <a:ext cx="7909331" cy="822960"/>
          </a:xfrm>
          <a:prstGeom prst="rect">
            <a:avLst/>
          </a:prstGeom>
          <a:noFill/>
          <a:ln/>
        </p:spPr>
        <p:txBody>
          <a:bodyPr wrap="square" lIns="0" tIns="0" rIns="0" bIns="0" rtlCol="0" anchor="t"/>
          <a:lstStyle/>
          <a:p>
            <a:pPr algn="l" indent="0" marL="0">
              <a:lnSpc>
                <a:spcPct val="118000"/>
              </a:lnSpc>
              <a:buNone/>
            </a:pPr>
            <a:r>
              <a:rPr lang="en-US" sz="1800" dirty="0">
                <a:solidFill>
                  <a:srgbClr val="FBFAF7"/>
                </a:solidFill>
                <a:latin typeface="Calibri" pitchFamily="34" charset="0"/>
                <a:ea typeface="Calibri" pitchFamily="34" charset="-122"/>
                <a:cs typeface="Calibri" pitchFamily="34" charset="-120"/>
              </a:rPr>
              <a:t>Grounding LLM outputs in your own data without retraining</a:t>
            </a:r>
            <a:endParaRPr lang="en-US" sz="18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FBFAF7">
                    <a:alpha val="55000"/>
                  </a:srgbClr>
                </a:solidFill>
                <a:latin typeface="Calibri" pitchFamily="34" charset="0"/>
                <a:ea typeface="Calibri" pitchFamily="34" charset="-122"/>
                <a:cs typeface="Calibri" pitchFamily="34" charset="-120"/>
              </a:rPr>
              <a:t>2</a:t>
            </a:r>
            <a:endParaRPr lang="en-US" sz="1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The RAG pipeline in five steps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Chunk source documents into manageable pieces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Embed each chunk into a vector</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Store vectors in a search index</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Retrieve top matches for a user query</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Pass retrieved chunks to the LLM with the query</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3</a:t>
            </a:r>
            <a:endParaRPr lang="en-US" sz="1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Chunking: splitting text into pieces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Chunks must be small enough to fit in the LLM context window</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Too small loses context; too large dilutes relevance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Typical chunk sizes range from 256 to 1024 tokens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Overlap between chunks prevents information loss at boundaries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Paragraph or section boundaries preserve meaning better than fixed lengths</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4</a:t>
            </a:r>
            <a:endParaRPr lang="en-US" sz="1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Chunking strategies compared</a:t>
            </a:r>
            <a:endParaRPr lang="en-US" sz="3000" dirty="0"/>
          </a:p>
        </p:txBody>
      </p:sp>
      <p:sp>
        <p:nvSpPr>
          <p:cNvPr id="5" name="Text 2"/>
          <p:cNvSpPr/>
          <p:nvPr/>
        </p:nvSpPr>
        <p:spPr>
          <a:xfrm>
            <a:off x="822960"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FIXED-LENGTH</a:t>
            </a:r>
            <a:endParaRPr lang="en-US" sz="1200" dirty="0"/>
          </a:p>
        </p:txBody>
      </p:sp>
      <p:sp>
        <p:nvSpPr>
          <p:cNvPr id="6" name="Text 3"/>
          <p:cNvSpPr/>
          <p:nvPr/>
        </p:nvSpPr>
        <p:spPr>
          <a:xfrm>
            <a:off x="822960"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Simple to implement</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May cut sentences in half</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No awareness of document structure</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Requires overlap to avoid gaps</a:t>
            </a:r>
            <a:endParaRPr lang="en-US" sz="1800" dirty="0"/>
          </a:p>
        </p:txBody>
      </p:sp>
      <p:sp>
        <p:nvSpPr>
          <p:cNvPr id="7" name="Text 4"/>
          <p:cNvSpPr/>
          <p:nvPr/>
        </p:nvSpPr>
        <p:spPr>
          <a:xfrm>
            <a:off x="6153912"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SEMANTIC</a:t>
            </a:r>
            <a:endParaRPr lang="en-US" sz="1200" dirty="0"/>
          </a:p>
        </p:txBody>
      </p:sp>
      <p:sp>
        <p:nvSpPr>
          <p:cNvPr id="8" name="Text 5"/>
          <p:cNvSpPr/>
          <p:nvPr/>
        </p:nvSpPr>
        <p:spPr>
          <a:xfrm>
            <a:off x="6153912"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Respects paragraphs and sections</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Preserves complete thoughts</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More complex to implement</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Better retrieval quality in practice</a:t>
            </a:r>
            <a:endParaRPr lang="en-US" sz="1800" dirty="0"/>
          </a:p>
        </p:txBody>
      </p:sp>
      <p:sp>
        <p:nvSpPr>
          <p:cNvPr id="9" name="Shape 6"/>
          <p:cNvSpPr/>
          <p:nvPr/>
        </p:nvSpPr>
        <p:spPr>
          <a:xfrm>
            <a:off x="5998464" y="1965960"/>
            <a:ext cx="10973" cy="3977640"/>
          </a:xfrm>
          <a:prstGeom prst="rect">
            <a:avLst/>
          </a:prstGeom>
          <a:solidFill>
            <a:srgbClr val="E0DBD0"/>
          </a:solidFill>
          <a:ln w="12700">
            <a:solidFill>
              <a:srgbClr val="333333"/>
            </a:solidFill>
            <a:prstDash val="solid"/>
          </a:ln>
        </p:spPr>
      </p:sp>
      <p:sp>
        <p:nvSpPr>
          <p:cNvPr id="10" name="Text 7"/>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5</a:t>
            </a:r>
            <a:endParaRPr lang="en-US" sz="10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Embedding: turning text into vectors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An embedding model converts each chunk into a list of numbers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Semantically similar text produces similar vectors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Popular models: text-embedding-3-small, BGE, E5</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Embedding dimension ranges from 384 to 3072</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The model must match the language and domain of your documents</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6</a:t>
            </a:r>
            <a:endParaRPr lang="en-US" sz="1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Embedding cost at scale</a:t>
            </a:r>
            <a:endParaRPr lang="en-US" sz="3000" dirty="0"/>
          </a:p>
        </p:txBody>
      </p:sp>
      <p:sp>
        <p:nvSpPr>
          <p:cNvPr id="5" name="Text 2"/>
          <p:cNvSpPr/>
          <p:nvPr/>
        </p:nvSpPr>
        <p:spPr>
          <a:xfrm>
            <a:off x="822960" y="2331720"/>
            <a:ext cx="10545775" cy="2011680"/>
          </a:xfrm>
          <a:prstGeom prst="rect">
            <a:avLst/>
          </a:prstGeom>
          <a:noFill/>
          <a:ln/>
        </p:spPr>
        <p:txBody>
          <a:bodyPr wrap="square" lIns="0" tIns="0" rIns="0" bIns="0" rtlCol="0" anchor="t"/>
          <a:lstStyle/>
          <a:p>
            <a:pPr algn="l" indent="0" marL="0">
              <a:lnSpc>
                <a:spcPct val="100000"/>
              </a:lnSpc>
              <a:buNone/>
            </a:pPr>
            <a:r>
              <a:rPr lang="en-US" sz="9600" b="1" dirty="0">
                <a:solidFill>
                  <a:srgbClr val="C2432A"/>
                </a:solidFill>
                <a:latin typeface="Calibri" pitchFamily="34" charset="0"/>
                <a:ea typeface="Calibri" pitchFamily="34" charset="-122"/>
                <a:cs typeface="Calibri" pitchFamily="34" charset="-120"/>
              </a:rPr>
              <a:t>~$0.13</a:t>
            </a:r>
            <a:endParaRPr lang="en-US" sz="9600" dirty="0"/>
          </a:p>
        </p:txBody>
      </p:sp>
      <p:sp>
        <p:nvSpPr>
          <p:cNvPr id="6" name="Text 3"/>
          <p:cNvSpPr/>
          <p:nvPr/>
        </p:nvSpPr>
        <p:spPr>
          <a:xfrm>
            <a:off x="822960" y="4480560"/>
            <a:ext cx="8225705" cy="1234440"/>
          </a:xfrm>
          <a:prstGeom prst="rect">
            <a:avLst/>
          </a:prstGeom>
          <a:noFill/>
          <a:ln/>
        </p:spPr>
        <p:txBody>
          <a:bodyPr wrap="square" lIns="0" tIns="0" rIns="0" bIns="0" rtlCol="0" anchor="ctr"/>
          <a:lstStyle/>
          <a:p>
            <a:pPr algn="l" indent="0" marL="0">
              <a:lnSpc>
                <a:spcPct val="132000"/>
              </a:lnSpc>
              <a:buNone/>
            </a:pPr>
            <a:r>
              <a:rPr lang="en-US" sz="2000" dirty="0">
                <a:solidFill>
                  <a:srgbClr val="54514A"/>
                </a:solidFill>
                <a:latin typeface="Calibri" pitchFamily="34" charset="0"/>
                <a:ea typeface="Calibri" pitchFamily="34" charset="-122"/>
                <a:cs typeface="Calibri" pitchFamily="34" charset="-120"/>
              </a:rPr>
              <a:t>Cost to embed 1 million chunks of 512 tokens each using text-embedding-3-small at current API pricing. Actual cost depends on provider and model.</a:t>
            </a:r>
            <a:endParaRPr lang="en-US" sz="2000" dirty="0"/>
          </a:p>
        </p:txBody>
      </p:sp>
      <p:sp>
        <p:nvSpPr>
          <p:cNvPr id="7" name="Text 4"/>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7</a:t>
            </a:r>
            <a:endParaRPr lang="en-US" sz="1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Vector search: finding relevant chunks</a:t>
            </a:r>
            <a:endParaRPr lang="en-US" sz="3000" dirty="0"/>
          </a:p>
        </p:txBody>
      </p:sp>
      <p:sp>
        <p:nvSpPr>
          <p:cNvPr id="5" name="Text 2"/>
          <p:cNvSpPr/>
          <p:nvPr/>
        </p:nvSpPr>
        <p:spPr>
          <a:xfrm>
            <a:off x="822960" y="1965960"/>
            <a:ext cx="10545775" cy="3977640"/>
          </a:xfrm>
          <a:prstGeom prst="rect">
            <a:avLst/>
          </a:prstGeom>
          <a:noFill/>
          <a:ln/>
        </p:spPr>
        <p:txBody>
          <a:bodyPr wrap="square" lIns="0" tIns="0" rIns="0" bIns="0" rtlCol="0" anchor="ctr"/>
          <a:lstStyle/>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Store embeddings in a vector database or index</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Query embedding is compared against all stored vectors</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Cosine similarity or dot product measures distance</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Approximate nearest neighbor (ANN) indexes trade accuracy for speed</a:t>
            </a:r>
            <a:endParaRPr lang="en-US" sz="2000" dirty="0"/>
          </a:p>
          <a:p>
            <a:pPr marL="342900" indent="-342900">
              <a:lnSpc>
                <a:spcPct val="140000"/>
              </a:lnSpc>
              <a:spcAft>
                <a:spcPts val="1000"/>
              </a:spcAft>
              <a:buSzPct val="100000"/>
              <a:buChar char="•"/>
            </a:pPr>
            <a:r>
              <a:rPr lang="en-US" sz="2000" dirty="0">
                <a:solidFill>
                  <a:srgbClr val="171613"/>
                </a:solidFill>
                <a:latin typeface="Calibri" pitchFamily="34" charset="0"/>
                <a:ea typeface="Calibri" pitchFamily="34" charset="-122"/>
                <a:cs typeface="Calibri" pitchFamily="34" charset="-120"/>
              </a:rPr>
              <a:t>Top-K results are returned, typically 3 to 20 chunks</a:t>
            </a:r>
            <a:endParaRPr lang="en-US" sz="2000" dirty="0"/>
          </a:p>
        </p:txBody>
      </p:sp>
      <p:sp>
        <p:nvSpPr>
          <p:cNvPr id="6" name="Text 3"/>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8</a:t>
            </a:r>
            <a:endParaRPr lang="en-US" sz="1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BFAF7"/>
        </a:solidFill>
      </p:bgPr>
    </p:bg>
    <p:spTree>
      <p:nvGrpSpPr>
        <p:cNvPr id="1" name=""/>
        <p:cNvGrpSpPr/>
        <p:nvPr/>
      </p:nvGrpSpPr>
      <p:grpSpPr>
        <a:xfrm>
          <a:off x="0" y="0"/>
          <a:ext cx="0" cy="0"/>
          <a:chOff x="0" y="0"/>
          <a:chExt cx="0" cy="0"/>
        </a:xfrm>
      </p:grpSpPr>
      <p:sp>
        <p:nvSpPr>
          <p:cNvPr id="3" name="Shape 0"/>
          <p:cNvSpPr/>
          <p:nvPr/>
        </p:nvSpPr>
        <p:spPr>
          <a:xfrm>
            <a:off x="822960" y="1700784"/>
            <a:ext cx="566928" cy="50292"/>
          </a:xfrm>
          <a:prstGeom prst="rect">
            <a:avLst/>
          </a:prstGeom>
          <a:solidFill>
            <a:srgbClr val="C2432A"/>
          </a:solidFill>
          <a:ln w="12700">
            <a:solidFill>
              <a:srgbClr val="333333"/>
            </a:solidFill>
            <a:prstDash val="solid"/>
          </a:ln>
        </p:spPr>
      </p:sp>
      <p:sp>
        <p:nvSpPr>
          <p:cNvPr id="4" name="Text 1"/>
          <p:cNvSpPr/>
          <p:nvPr/>
        </p:nvSpPr>
        <p:spPr>
          <a:xfrm>
            <a:off x="822960" y="713232"/>
            <a:ext cx="10545775" cy="960120"/>
          </a:xfrm>
          <a:prstGeom prst="rect">
            <a:avLst/>
          </a:prstGeom>
          <a:noFill/>
          <a:ln/>
        </p:spPr>
        <p:txBody>
          <a:bodyPr wrap="square" lIns="0" tIns="0" rIns="0" bIns="0" rtlCol="0" anchor="t"/>
          <a:lstStyle/>
          <a:p>
            <a:pPr algn="l" indent="0" marL="0">
              <a:lnSpc>
                <a:spcPct val="110000"/>
              </a:lnSpc>
              <a:buNone/>
            </a:pPr>
            <a:r>
              <a:rPr lang="en-US" sz="3000" b="1" dirty="0">
                <a:solidFill>
                  <a:srgbClr val="171613"/>
                </a:solidFill>
                <a:latin typeface="Calibri" pitchFamily="34" charset="0"/>
                <a:ea typeface="Calibri" pitchFamily="34" charset="-122"/>
                <a:cs typeface="Calibri" pitchFamily="34" charset="-120"/>
              </a:rPr>
              <a:t>Vector database options</a:t>
            </a:r>
            <a:endParaRPr lang="en-US" sz="3000" dirty="0"/>
          </a:p>
        </p:txBody>
      </p:sp>
      <p:sp>
        <p:nvSpPr>
          <p:cNvPr id="5" name="Text 2"/>
          <p:cNvSpPr/>
          <p:nvPr/>
        </p:nvSpPr>
        <p:spPr>
          <a:xfrm>
            <a:off x="822960"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MANAGED SERVICES</a:t>
            </a:r>
            <a:endParaRPr lang="en-US" sz="1200" dirty="0"/>
          </a:p>
        </p:txBody>
      </p:sp>
      <p:sp>
        <p:nvSpPr>
          <p:cNvPr id="6" name="Text 3"/>
          <p:cNvSpPr/>
          <p:nvPr/>
        </p:nvSpPr>
        <p:spPr>
          <a:xfrm>
            <a:off x="822960"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Pinecone</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Weaviate Cloud</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Milvus Cloud</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MongoDB Atlas Vector Search</a:t>
            </a:r>
            <a:endParaRPr lang="en-US" sz="1800" dirty="0"/>
          </a:p>
        </p:txBody>
      </p:sp>
      <p:sp>
        <p:nvSpPr>
          <p:cNvPr id="7" name="Text 4"/>
          <p:cNvSpPr/>
          <p:nvPr/>
        </p:nvSpPr>
        <p:spPr>
          <a:xfrm>
            <a:off x="6153912" y="1965960"/>
            <a:ext cx="5029200" cy="310896"/>
          </a:xfrm>
          <a:prstGeom prst="rect">
            <a:avLst/>
          </a:prstGeom>
          <a:noFill/>
          <a:ln/>
        </p:spPr>
        <p:txBody>
          <a:bodyPr wrap="square" lIns="0" tIns="0" rIns="0" bIns="0" rtlCol="0" anchor="ctr"/>
          <a:lstStyle/>
          <a:p>
            <a:pPr indent="0" marL="0">
              <a:buNone/>
            </a:pPr>
            <a:r>
              <a:rPr lang="en-US" sz="1200" b="1" spc="110" kern="0" dirty="0">
                <a:solidFill>
                  <a:srgbClr val="C2432A"/>
                </a:solidFill>
                <a:latin typeface="Calibri" pitchFamily="34" charset="0"/>
                <a:ea typeface="Calibri" pitchFamily="34" charset="-122"/>
                <a:cs typeface="Calibri" pitchFamily="34" charset="-120"/>
              </a:rPr>
              <a:t>SELF-HOSTED</a:t>
            </a:r>
            <a:endParaRPr lang="en-US" sz="1200" dirty="0"/>
          </a:p>
        </p:txBody>
      </p:sp>
      <p:sp>
        <p:nvSpPr>
          <p:cNvPr id="8" name="Text 5"/>
          <p:cNvSpPr/>
          <p:nvPr/>
        </p:nvSpPr>
        <p:spPr>
          <a:xfrm>
            <a:off x="6153912" y="2423160"/>
            <a:ext cx="5029200" cy="3520440"/>
          </a:xfrm>
          <a:prstGeom prst="rect">
            <a:avLst/>
          </a:prstGeom>
          <a:noFill/>
          <a:ln/>
        </p:spPr>
        <p:txBody>
          <a:bodyPr wrap="square" lIns="0" tIns="0" rIns="0" bIns="0" rtlCol="0" anchor="ctr"/>
          <a:lstStyle/>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FAISS (Meta)</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Qdrant</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Chroma</a:t>
            </a:r>
            <a:endParaRPr lang="en-US" sz="1800" dirty="0"/>
          </a:p>
          <a:p>
            <a:pPr marL="342900" indent="-342900">
              <a:lnSpc>
                <a:spcPct val="140000"/>
              </a:lnSpc>
              <a:spcAft>
                <a:spcPts val="900"/>
              </a:spcAft>
              <a:buSzPct val="100000"/>
              <a:buChar char="•"/>
            </a:pPr>
            <a:r>
              <a:rPr lang="en-US" sz="1800" dirty="0">
                <a:solidFill>
                  <a:srgbClr val="171613"/>
                </a:solidFill>
                <a:latin typeface="Calibri" pitchFamily="34" charset="0"/>
                <a:ea typeface="Calibri" pitchFamily="34" charset="-122"/>
                <a:cs typeface="Calibri" pitchFamily="34" charset="-120"/>
              </a:rPr>
              <a:t>pgvector (PostgreSQL extension)</a:t>
            </a:r>
            <a:endParaRPr lang="en-US" sz="1800" dirty="0"/>
          </a:p>
        </p:txBody>
      </p:sp>
      <p:sp>
        <p:nvSpPr>
          <p:cNvPr id="9" name="Shape 6"/>
          <p:cNvSpPr/>
          <p:nvPr/>
        </p:nvSpPr>
        <p:spPr>
          <a:xfrm>
            <a:off x="5998464" y="1965960"/>
            <a:ext cx="10973" cy="3977640"/>
          </a:xfrm>
          <a:prstGeom prst="rect">
            <a:avLst/>
          </a:prstGeom>
          <a:solidFill>
            <a:srgbClr val="E0DBD0"/>
          </a:solidFill>
          <a:ln w="12700">
            <a:solidFill>
              <a:srgbClr val="333333"/>
            </a:solidFill>
            <a:prstDash val="solid"/>
          </a:ln>
        </p:spPr>
      </p:sp>
      <p:sp>
        <p:nvSpPr>
          <p:cNvPr id="10" name="Text 7"/>
          <p:cNvSpPr/>
          <p:nvPr/>
        </p:nvSpPr>
        <p:spPr>
          <a:xfrm>
            <a:off x="11231575" y="6291072"/>
            <a:ext cx="457200" cy="274320"/>
          </a:xfrm>
          <a:prstGeom prst="rect">
            <a:avLst/>
          </a:prstGeom>
          <a:noFill/>
          <a:ln/>
        </p:spPr>
        <p:txBody>
          <a:bodyPr wrap="square" rtlCol="0" anchor="ctr"/>
          <a:lstStyle/>
          <a:p>
            <a:pPr algn="r" indent="0" marL="0">
              <a:buNone/>
            </a:pPr>
            <a:r>
              <a:rPr lang="en-US" sz="1000" dirty="0">
                <a:solidFill>
                  <a:srgbClr val="54514A">
                    <a:alpha val="55000"/>
                  </a:srgbClr>
                </a:solidFill>
                <a:latin typeface="Calibri" pitchFamily="34" charset="0"/>
                <a:ea typeface="Calibri" pitchFamily="34" charset="-122"/>
                <a:cs typeface="Calibri" pitchFamily="34" charset="-120"/>
              </a:rPr>
              <a:t>9</a:t>
            </a:r>
            <a:endParaRPr lang="en-US" sz="1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14</Slides>
  <Notes>14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14</vt:i4>
      </vt:variant>
    </vt:vector>
  </HeadingPairs>
  <TitlesOfParts>
    <vt:vector size="1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vector>
  </TitlesOfParts>
  <Company>PresentationPPT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Building a Retrieval Augmented Generation System</dc:title>
  <dc:subject>PptxGenJS Presentation</dc:subject>
  <dc:creator>PresentationPPT</dc:creator>
  <cp:lastModifiedBy>PresentationPPT</cp:lastModifiedBy>
  <cp:revision>1</cp:revision>
  <dcterms:created xsi:type="dcterms:W3CDTF">2026-08-04T16:29:51Z</dcterms:created>
  <dcterms:modified xsi:type="dcterms:W3CDTF">2026-08-04T16:29:51Z</dcterms:modified>
</cp:coreProperties>
</file>