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ARR ($M)</c:v>
                </c:pt>
              </c:strCache>
            </c:strRef>
          </c:tx>
          <c:spPr>
            <a:solidFill>
              <a:srgbClr val="C2432A"/>
            </a:solidFill>
            <a:effectLst/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71613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1.4</c:v>
                </c:pt>
                <c:pt idx="1">
                  <c:v>1.9</c:v>
                </c:pt>
                <c:pt idx="2">
                  <c:v>2.1</c:v>
                </c:pt>
                <c:pt idx="3">
                  <c:v>2.8</c:v>
                </c:pt>
              </c:numCache>
            </c:numRef>
          </c:val>
        </c:ser>
        <c:dLbls>
          <c:numFmt formatCode="#,##0.0" sourceLinked="0"/>
          <c:txPr>
            <a:bodyPr/>
            <a:lstStyle/>
            <a:p>
              <a:pPr>
                <a:defRPr b="0" i="0" strike="noStrike" sz="1100" u="none">
                  <a:solidFill>
                    <a:srgbClr val="171613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4514A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0DBD0"/>
              </a:solidFill>
              <a:prstDash val="solid"/>
              <a:round/>
            </a:ln>
          </c:spPr>
        </c:majorGridlines>
        <c:numFmt formatCode="#,##0.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4514A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 w="12700" cap="flat">
          <a:solidFill>
            <a:srgbClr val="FFFFFF"/>
          </a:solidFill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everyone. Today we'll review our performance across the year, discuss what drove our results, and make a key decision about expanding into a second sales region.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ended the year at $2.8M ARR, more than double where we started. The growth was steady, with a notable jump in Q4.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chart shows ARR climbing from 1.4 to 2.8 million. Growth was strong in Q2, slowed in Q3, then accelerated again in Q4.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gross margin came in at 78% for the year, a solid figure for a B2B SaaS business.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lost two enterprise logos in Q3, costing us $240K in ARR. This was a setback, and we're looking into why they churned.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grew the team from 19 to 27 people over the year. This expansion gives us more capacity but also adds cost.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we come to the key decision: whether to open a second sales region. We need to weigh the opportunity against the costs.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Expanding to a second region could open new opportunities, but we don't have projections yet. We need to decide if now is the right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wrap up, we need to decide on the second region and plan our Q1 priorities. Let's discuss.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6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822960" y="1600200"/>
            <a:ext cx="960120" cy="64008"/>
          </a:xfrm>
          <a:prstGeom prst="rect">
            <a:avLst/>
          </a:prstGeom>
          <a:solidFill>
            <a:srgbClr val="C243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2240280"/>
            <a:ext cx="10545775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5000" b="1" dirty="0">
                <a:solidFill>
                  <a:srgbClr val="FBF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 Business Review</a:t>
            </a:r>
            <a:endParaRPr lang="en-US" sz="5000" dirty="0"/>
          </a:p>
        </p:txBody>
      </p:sp>
      <p:sp>
        <p:nvSpPr>
          <p:cNvPr id="5" name="Text 2"/>
          <p:cNvSpPr/>
          <p:nvPr/>
        </p:nvSpPr>
        <p:spPr>
          <a:xfrm>
            <a:off x="822960" y="4297680"/>
            <a:ext cx="864753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2100" dirty="0">
                <a:solidFill>
                  <a:srgbClr val="FBF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Growth, margin, and the path forward</a:t>
            </a:r>
            <a:endParaRPr lang="en-US"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822960" y="1700784"/>
            <a:ext cx="566928" cy="50292"/>
          </a:xfrm>
          <a:prstGeom prst="rect">
            <a:avLst/>
          </a:prstGeom>
          <a:solidFill>
            <a:srgbClr val="C243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713232"/>
            <a:ext cx="1054577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 grew to $2.8M by Q4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822960" y="2331720"/>
            <a:ext cx="10545775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0" b="1" dirty="0">
                <a:solidFill>
                  <a:srgbClr val="C24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$2.8M</a:t>
            </a:r>
            <a:endParaRPr lang="en-US" sz="9600" dirty="0"/>
          </a:p>
        </p:txBody>
      </p:sp>
      <p:sp>
        <p:nvSpPr>
          <p:cNvPr id="6" name="Text 3"/>
          <p:cNvSpPr/>
          <p:nvPr/>
        </p:nvSpPr>
        <p:spPr>
          <a:xfrm>
            <a:off x="822960" y="4480560"/>
            <a:ext cx="8225705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2000" dirty="0">
                <a:solidFill>
                  <a:srgbClr val="545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recurring revenue at end of Q4, up from $1.4M at Q1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1231575" y="62910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4514A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822960" y="1700784"/>
            <a:ext cx="566928" cy="50292"/>
          </a:xfrm>
          <a:prstGeom prst="rect">
            <a:avLst/>
          </a:prstGeom>
          <a:solidFill>
            <a:srgbClr val="C243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713232"/>
            <a:ext cx="1054577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 by quarter</a:t>
            </a:r>
            <a:endParaRPr lang="en-US" sz="30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822960" y="1965960"/>
          <a:ext cx="7086600" cy="40690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2"/>
          <p:cNvSpPr/>
          <p:nvPr/>
        </p:nvSpPr>
        <p:spPr>
          <a:xfrm>
            <a:off x="8229600" y="1965960"/>
            <a:ext cx="3127248" cy="4069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42000"/>
              </a:lnSpc>
              <a:buNone/>
            </a:pPr>
            <a:r>
              <a:rPr lang="en-US" sz="1700" dirty="0">
                <a:solidFill>
                  <a:srgbClr val="545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 grew each quarter, with the largest increase in Q4.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11231575" y="62910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4514A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822960" y="1700784"/>
            <a:ext cx="566928" cy="50292"/>
          </a:xfrm>
          <a:prstGeom prst="rect">
            <a:avLst/>
          </a:prstGeom>
          <a:solidFill>
            <a:srgbClr val="C243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713232"/>
            <a:ext cx="1054577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 at 78%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822960" y="2331720"/>
            <a:ext cx="10545775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600" b="1" dirty="0">
                <a:solidFill>
                  <a:srgbClr val="C24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78%</a:t>
            </a:r>
            <a:endParaRPr lang="en-US" sz="9600" dirty="0"/>
          </a:p>
        </p:txBody>
      </p:sp>
      <p:sp>
        <p:nvSpPr>
          <p:cNvPr id="6" name="Text 3"/>
          <p:cNvSpPr/>
          <p:nvPr/>
        </p:nvSpPr>
        <p:spPr>
          <a:xfrm>
            <a:off x="822960" y="4480560"/>
            <a:ext cx="8225705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2000" dirty="0">
                <a:solidFill>
                  <a:srgbClr val="5451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 for the year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1231575" y="62910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4514A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822960" y="1700784"/>
            <a:ext cx="566928" cy="50292"/>
          </a:xfrm>
          <a:prstGeom prst="rect">
            <a:avLst/>
          </a:prstGeom>
          <a:solidFill>
            <a:srgbClr val="C243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713232"/>
            <a:ext cx="1054577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enterprise logos churned in Q3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822960" y="1965960"/>
            <a:ext cx="10545775" cy="3977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40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Churn cost $240K in ARR</a:t>
            </a:r>
            <a:endParaRPr lang="en-US" sz="2000" dirty="0"/>
          </a:p>
          <a:p>
            <a:pPr marL="342900" indent="-342900">
              <a:lnSpc>
                <a:spcPct val="140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were enterprise accounts</a:t>
            </a:r>
            <a:endParaRPr lang="en-US" sz="2000" dirty="0"/>
          </a:p>
          <a:p>
            <a:pPr marL="342900" indent="-342900">
              <a:lnSpc>
                <a:spcPct val="140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on Q3 growth visible</a:t>
            </a:r>
            <a:endParaRPr lang="en-US" sz="2000" dirty="0"/>
          </a:p>
          <a:p>
            <a:pPr marL="342900" indent="-342900">
              <a:lnSpc>
                <a:spcPct val="140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is a focus going forward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1231575" y="62910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4514A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822960" y="1700784"/>
            <a:ext cx="566928" cy="50292"/>
          </a:xfrm>
          <a:prstGeom prst="rect">
            <a:avLst/>
          </a:prstGeom>
          <a:solidFill>
            <a:srgbClr val="C243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713232"/>
            <a:ext cx="1054577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Headcount grew from 19 to 27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822960" y="1965960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10" kern="0" dirty="0">
                <a:solidFill>
                  <a:srgbClr val="C24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OF YEAR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22960" y="2423160"/>
            <a:ext cx="5029200" cy="3520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40000"/>
              </a:lnSpc>
              <a:spcAft>
                <a:spcPts val="900"/>
              </a:spcAft>
              <a:buSzPct val="100000"/>
              <a:buChar char="•"/>
            </a:pPr>
            <a:r>
              <a:rPr lang="en-US" sz="18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employees</a:t>
            </a:r>
            <a:endParaRPr lang="en-US" sz="1800" dirty="0"/>
          </a:p>
          <a:p>
            <a:pPr marL="342900" indent="-342900">
              <a:lnSpc>
                <a:spcPct val="140000"/>
              </a:lnSpc>
              <a:spcAft>
                <a:spcPts val="900"/>
              </a:spcAft>
              <a:buSzPct val="100000"/>
              <a:buChar char="•"/>
            </a:pPr>
            <a:r>
              <a:rPr lang="en-US" sz="18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 team</a:t>
            </a:r>
            <a:endParaRPr lang="en-US" sz="1800" dirty="0"/>
          </a:p>
          <a:p>
            <a:pPr marL="342900" indent="-342900">
              <a:lnSpc>
                <a:spcPct val="140000"/>
              </a:lnSpc>
              <a:spcAft>
                <a:spcPts val="900"/>
              </a:spcAft>
              <a:buSzPct val="100000"/>
              <a:buChar char="•"/>
            </a:pPr>
            <a:r>
              <a:rPr lang="en-US" sz="18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product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153912" y="1965960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10" kern="0" dirty="0">
                <a:solidFill>
                  <a:srgbClr val="C243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YEAR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153912" y="2423160"/>
            <a:ext cx="5029200" cy="3520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40000"/>
              </a:lnSpc>
              <a:spcAft>
                <a:spcPts val="900"/>
              </a:spcAft>
              <a:buSzPct val="100000"/>
              <a:buChar char="•"/>
            </a:pPr>
            <a:r>
              <a:rPr lang="en-US" sz="18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 employees</a:t>
            </a:r>
            <a:endParaRPr lang="en-US" sz="1800" dirty="0"/>
          </a:p>
          <a:p>
            <a:pPr marL="342900" indent="-342900">
              <a:lnSpc>
                <a:spcPct val="140000"/>
              </a:lnSpc>
              <a:spcAft>
                <a:spcPts val="900"/>
              </a:spcAft>
              <a:buSzPct val="100000"/>
              <a:buChar char="•"/>
            </a:pPr>
            <a:r>
              <a:rPr lang="en-US" sz="18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Expanded team</a:t>
            </a:r>
            <a:endParaRPr lang="en-US" sz="1800" dirty="0"/>
          </a:p>
          <a:p>
            <a:pPr marL="342900" indent="-342900">
              <a:lnSpc>
                <a:spcPct val="140000"/>
              </a:lnSpc>
              <a:spcAft>
                <a:spcPts val="900"/>
              </a:spcAft>
              <a:buSzPct val="100000"/>
              <a:buChar char="•"/>
            </a:pPr>
            <a:r>
              <a:rPr lang="en-US" sz="18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capacity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5998464" y="1965960"/>
            <a:ext cx="10973" cy="3977640"/>
          </a:xfrm>
          <a:prstGeom prst="rect">
            <a:avLst/>
          </a:prstGeom>
          <a:solidFill>
            <a:srgbClr val="E0DBD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1231575" y="62910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4514A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716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822960" y="1600200"/>
            <a:ext cx="960120" cy="64008"/>
          </a:xfrm>
          <a:prstGeom prst="rect">
            <a:avLst/>
          </a:prstGeom>
          <a:solidFill>
            <a:srgbClr val="C243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2743200"/>
            <a:ext cx="1054577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BF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Decision: Second sales region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4206240"/>
            <a:ext cx="7909331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800" dirty="0">
                <a:solidFill>
                  <a:srgbClr val="FBF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we expand into a new region?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231575" y="62910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BFAF7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822960" y="1700784"/>
            <a:ext cx="566928" cy="50292"/>
          </a:xfrm>
          <a:prstGeom prst="rect">
            <a:avLst/>
          </a:prstGeom>
          <a:solidFill>
            <a:srgbClr val="C2432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713232"/>
            <a:ext cx="1054577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sales region: considerations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822960" y="1965960"/>
            <a:ext cx="10545775" cy="3977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40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 for new market reach</a:t>
            </a:r>
            <a:endParaRPr lang="en-US" sz="2000" dirty="0"/>
          </a:p>
          <a:p>
            <a:pPr marL="342900" indent="-342900">
              <a:lnSpc>
                <a:spcPct val="140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investment in team and support</a:t>
            </a:r>
            <a:endParaRPr lang="en-US" sz="2000" dirty="0"/>
          </a:p>
          <a:p>
            <a:pPr marL="342900" indent="-342900">
              <a:lnSpc>
                <a:spcPct val="140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revenue projections yet</a:t>
            </a:r>
            <a:endParaRPr lang="en-US" sz="2000" dirty="0"/>
          </a:p>
          <a:p>
            <a:pPr marL="342900" indent="-342900">
              <a:lnSpc>
                <a:spcPct val="140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716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on timing needed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11231575" y="62910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4514A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716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651760"/>
            <a:ext cx="1054577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BF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4114800"/>
            <a:ext cx="1054577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800" dirty="0">
                <a:solidFill>
                  <a:srgbClr val="FBF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 on expansion and plan for Q1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1231575" y="62910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BFAF7">
                    <a:alpha val="5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PresentationPPT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Q4 Business Review</dc:title>
  <dc:subject>PptxGenJS Presentation</dc:subject>
  <dc:creator>PresentationPPT</dc:creator>
  <cp:lastModifiedBy>PresentationPPT</cp:lastModifiedBy>
  <cp:revision>1</cp:revision>
  <dcterms:created xsi:type="dcterms:W3CDTF">2026-08-04T16:25:27Z</dcterms:created>
  <dcterms:modified xsi:type="dcterms:W3CDTF">2026-08-04T16:25:27Z</dcterms:modified>
</cp:coreProperties>
</file>