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charts/chart2.xml" ContentType="application/vnd.openxmlformats-officedocument.drawingml.chart+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lineChart>
        <c:varyColors val="0"/>
        <c:ser>
          <c:idx val="0"/>
          <c:order val="0"/>
          <c:tx>
            <c:strRef>
              <c:f>Sheet1!$B$1</c:f>
              <c:strCache>
                <c:ptCount val="1"/>
                <c:pt idx="0">
                  <c:v>ARR</c:v>
                </c:pt>
              </c:strCache>
            </c:strRef>
          </c:tx>
          <c:spPr>
            <a:solidFill>
              <a:srgbClr val="E8B44A"/>
            </a:solidFill>
            <a:ln w="38100" cap="flat">
              <a:solidFill>
                <a:srgbClr val="E8B44A"/>
              </a:solidFill>
              <a:prstDash val="solid"/>
              <a:round/>
            </a:ln>
            <a:effectLst/>
          </c:spPr>
          <c:invertIfNegative val="0"/>
          <c:dLbls>
            <c:numFmt formatCode="#,##0" sourceLinked="0"/>
            <c:txPr>
              <a:bodyPr/>
              <a:lstStyle/>
              <a:p>
                <a:pPr>
                  <a:defRPr b="0" i="0" strike="noStrike" sz="1100" u="none">
                    <a:solidFill>
                      <a:srgbClr val="10141C"/>
                    </a:solidFill>
                    <a:latin typeface="Calibri"/>
                  </a:defRPr>
                </a:pPr>
              </a:p>
            </c:txPr>
            <c:showLegendKey val="0"/>
            <c:showVal val="1"/>
            <c:showCatName val="0"/>
            <c:showSerName val="0"/>
            <c:showPercent val="0"/>
            <c:showBubbleSize val="0"/>
            <c:showLeaderLines val="0"/>
          </c:dLbls>
          <c:marker>
            <c:symbol val="circle"/>
            <c:size val="6"/>
            <c:spPr>
              <a:solidFill>
                <a:srgbClr val="E8B44A"/>
              </a:solidFill>
              <a:ln w="9525" cap="flat">
                <a:solidFill>
                  <a:srgbClr val="E8B44A"/>
                </a:solidFill>
                <a:prstDash val="solid"/>
                <a:round/>
              </a:ln>
              <a:effectLst/>
            </c:spPr>
          </c:marker>
          <c:cat>
            <c:multiLvlStrRef>
              <c:f>Sheet1!$A$2:$A$7</c:f>
              <c:multiLvlStrCache>
                <c:ptCount val="6"/>
                <c:lvl>
                  <c:pt idx="0">
                    <c:v>Month 1</c:v>
                  </c:pt>
                  <c:pt idx="1">
                    <c:v>Month 2</c:v>
                  </c:pt>
                  <c:pt idx="2">
                    <c:v>Month 3</c:v>
                  </c:pt>
                  <c:pt idx="3">
                    <c:v>Month 4</c:v>
                  </c:pt>
                  <c:pt idx="4">
                    <c:v>Month 5</c:v>
                  </c:pt>
                  <c:pt idx="5">
                    <c:v>Month 6</c:v>
                  </c:pt>
                </c:lvl>
              </c:multiLvlStrCache>
            </c:multiLvlStrRef>
          </c:cat>
          <c:val>
            <c:numRef>
              <c:f>Sheet1!$B$2:$B$7</c:f>
              <c:numCache>
                <c:formatCode>General</c:formatCode>
                <c:ptCount val="6"/>
                <c:pt idx="0">
                  <c:v>10000</c:v>
                </c:pt>
                <c:pt idx="1">
                  <c:v>13000</c:v>
                </c:pt>
                <c:pt idx="2">
                  <c:v>17000</c:v>
                </c:pt>
                <c:pt idx="3">
                  <c:v>22000</c:v>
                </c:pt>
                <c:pt idx="4">
                  <c:v>31000</c:v>
                </c:pt>
                <c:pt idx="5">
                  <c:v>41000</c:v>
                </c:pt>
              </c:numCache>
            </c:numRef>
          </c:val>
          <c:smooth val="0"/>
        </c:ser>
        <c:dLbls>
          <c:numFmt formatCode="#,##0" sourceLinked="0"/>
          <c:txPr>
            <a:bodyPr/>
            <a:lstStyle/>
            <a:p>
              <a:pPr>
                <a:defRPr b="0" i="0" strike="noStrike" sz="1100" u="none">
                  <a:solidFill>
                    <a:srgbClr val="10141C"/>
                  </a:solidFill>
                  <a:latin typeface="Calibri"/>
                </a:defRPr>
              </a:pPr>
            </a:p>
          </c:txPr>
          <c:showLegendKey val="0"/>
          <c:showVal val="1"/>
          <c:showCatName val="0"/>
          <c:showSerName val="0"/>
          <c:showPercent val="0"/>
          <c:showBubbleSize val="0"/>
          <c:showLeaderLines val="0"/>
        </c:dLbls>
        <c:marker val="1"/>
        <c:axId val="2094734554"/>
        <c:axId val="2094734552"/>
        <c:axId val="2094734556"/>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10141C"/>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12700" cap="flat">
              <a:solidFill>
                <a:srgbClr val="27303F"/>
              </a:solidFill>
              <a:prstDash val="solid"/>
              <a:round/>
            </a:ln>
          </c:spPr>
        </c:majorGridlines>
        <c:numFmt formatCode="#,##0" sourceLinked="0"/>
        <c:majorTickMark val="out"/>
        <c:minorTickMark val="none"/>
        <c:tickLblPos val="nextTo"/>
        <c:spPr>
          <a:ln w="12700" cap="flat">
            <a:solidFill>
              <a:srgbClr val="888888"/>
            </a:solidFill>
            <a:prstDash val="solid"/>
            <a:round/>
          </a:ln>
        </c:spPr>
        <c:txPr>
          <a:bodyPr/>
          <a:lstStyle/>
          <a:p>
            <a:pPr>
              <a:defRPr sz="1100" b="0" i="0" u="none" strike="noStrike">
                <a:solidFill>
                  <a:srgbClr val="10141C"/>
                </a:solidFill>
                <a:latin typeface="Calibri"/>
              </a:defRPr>
            </a:pPr>
            <a:endParaRPr lang="en-US"/>
          </a:p>
        </c:txPr>
        <c:crossAx val="2094734554"/>
        <c:crosses val="autoZero"/>
        <c:crossBetween val="between"/>
      </c:valAx>
      <c:spPr>
        <a:noFill/>
        <a:ln w="12700" cap="flat">
          <a:solidFill>
            <a:srgbClr val="FFFFFF"/>
          </a:solidFill>
        </a:ln>
        <a:effectLst/>
      </c:spPr>
    </c:plotArea>
    <c:plotVisOnly val="1"/>
    <c:dispBlanksAs val="span"/>
  </c:chart>
  <c:spPr>
    <a:solidFill>
      <a:srgbClr val="FFFFFF">
        <a:alpha val="0"/>
      </a:srgbClr>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We are BuildZero. Our product is a caching layer for CI pipelines that cuts build times by 60%. We are raising a 2.5M seed round. I will walk you through the problem, our solution, traction, and why now is the moment to invest.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raising 2.5M. The funds will go to engineering to expand our caching engine and support more CI providers. We will also invest in our first paid marketing campaigns and sales hires. Customer success to support our growing base. And operations to give us 18 months of runway. We are cloud-native, so no hardware costs.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addressable market for CI optimization tools is estimated at 1.2 billion dollars. This is an industry estimate, not from our brief. But it gives you a sense of the opportunity. We are targeting a fraction of that with a focused product.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close: BuildZero is the caching layer that makes CI instant. We have 340 teams, 28 paying customers, 41K ARR growing 22% month over month. We are raising 2.5M to scale. Thank you. I am happy to take questions.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developer knows the pain of waiting for a CI pipeline. The average run takes 15 to 30 minutes. That means developers lose about 40 minutes a day just waiting. It slows everything down—shipping, fixing bugs, iterating. And the current tools treat caching as an afterthought. No one has built a dedicated caching layer for CI.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built exactly that. A caching layer that sits between your CI provider and your build system. It cuts pipeline run times by 60% on average. No code changes, no config rewrites. Just plug it in and pipelines get faster immediately.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how it works. On the left, the before state: every commit triggers a full build from scratch. Caching is manual or absent. On the right, with BuildZero: our cache persists across runs, only changed code rebuilds, and it is zero-config. The result is a 60% reduction in run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340 teams on the free tier, all organic growth. 28 of those have converted to paying customers. Our ARR is 41K and growing 22% month over month. We have spent zero on paid marketing. we don't have us net dollar retention, but early cohort data looks strong.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our ARR growth over the last six months. We started at 10K and are now at 41K. The 22% month-over-month growth is consistent. And we have not spent a dollar on marketing. This is pure product-led growth.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free-to-paid conversion rate is 8.2%. That is strong for a developer tool. It tells us the product delivers real value and teams are willing to pay for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what one of our early customers said. They saw the 60% reduction with zero config. Their developers ship faster and hate waiting less. That is the kind of feedback we hear every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now? CI usage has exploded with microservices and monorepos. Existing providers like GitHub Actions and CircleCI offer weak caching. Developers are tired of slow pipelines and churning configs. There is no pure-play caching layer in the market. We are first to market with a focused solution.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0141C"/>
        </a:solidFill>
      </p:bgPr>
    </p:bg>
    <p:spTree>
      <p:nvGrpSpPr>
        <p:cNvPr id="1" name=""/>
        <p:cNvGrpSpPr/>
        <p:nvPr/>
      </p:nvGrpSpPr>
      <p:grpSpPr>
        <a:xfrm>
          <a:off x="0" y="0"/>
          <a:ext cx="0" cy="0"/>
          <a:chOff x="0" y="0"/>
          <a:chExt cx="0" cy="0"/>
        </a:xfrm>
      </p:grpSpPr>
      <p:sp>
        <p:nvSpPr>
          <p:cNvPr id="3" name="Shape 0"/>
          <p:cNvSpPr/>
          <p:nvPr/>
        </p:nvSpPr>
        <p:spPr>
          <a:xfrm>
            <a:off x="822960" y="1600200"/>
            <a:ext cx="960120" cy="64008"/>
          </a:xfrm>
          <a:prstGeom prst="rect">
            <a:avLst/>
          </a:prstGeom>
          <a:solidFill>
            <a:srgbClr val="E8B44A"/>
          </a:solidFill>
          <a:ln w="12700">
            <a:solidFill>
              <a:srgbClr val="333333"/>
            </a:solidFill>
            <a:prstDash val="solid"/>
          </a:ln>
        </p:spPr>
      </p:sp>
      <p:sp>
        <p:nvSpPr>
          <p:cNvPr id="4" name="Text 1"/>
          <p:cNvSpPr/>
          <p:nvPr/>
        </p:nvSpPr>
        <p:spPr>
          <a:xfrm>
            <a:off x="822960" y="2240280"/>
            <a:ext cx="10545775" cy="1828800"/>
          </a:xfrm>
          <a:prstGeom prst="rect">
            <a:avLst/>
          </a:prstGeom>
          <a:noFill/>
          <a:ln/>
        </p:spPr>
        <p:txBody>
          <a:bodyPr wrap="square" lIns="0" tIns="0" rIns="0" bIns="0" rtlCol="0" anchor="t"/>
          <a:lstStyle/>
          <a:p>
            <a:pPr algn="l" indent="0" marL="0">
              <a:lnSpc>
                <a:spcPct val="106000"/>
              </a:lnSpc>
              <a:buNone/>
            </a:pPr>
            <a:r>
              <a:rPr lang="en-US" sz="5000" b="1" dirty="0">
                <a:solidFill>
                  <a:srgbClr val="F4F1EA"/>
                </a:solidFill>
                <a:latin typeface="Calibri" pitchFamily="34" charset="0"/>
                <a:ea typeface="Calibri" pitchFamily="34" charset="-122"/>
                <a:cs typeface="Calibri" pitchFamily="34" charset="-120"/>
              </a:rPr>
              <a:t>BuildZero: The caching layer that makes CI 60% faster</a:t>
            </a:r>
            <a:endParaRPr lang="en-US" sz="5000" dirty="0"/>
          </a:p>
        </p:txBody>
      </p:sp>
      <p:sp>
        <p:nvSpPr>
          <p:cNvPr id="5" name="Text 2"/>
          <p:cNvSpPr/>
          <p:nvPr/>
        </p:nvSpPr>
        <p:spPr>
          <a:xfrm>
            <a:off x="822960" y="4297680"/>
            <a:ext cx="8647536" cy="914400"/>
          </a:xfrm>
          <a:prstGeom prst="rect">
            <a:avLst/>
          </a:prstGeom>
          <a:noFill/>
          <a:ln/>
        </p:spPr>
        <p:txBody>
          <a:bodyPr wrap="square" lIns="0" tIns="0" rIns="0" bIns="0" rtlCol="0" anchor="t"/>
          <a:lstStyle/>
          <a:p>
            <a:pPr algn="l" indent="0" marL="0">
              <a:lnSpc>
                <a:spcPct val="118000"/>
              </a:lnSpc>
              <a:buNone/>
            </a:pPr>
            <a:r>
              <a:rPr lang="en-US" sz="2100" dirty="0">
                <a:solidFill>
                  <a:srgbClr val="9BA3B2"/>
                </a:solidFill>
                <a:latin typeface="Calibri" pitchFamily="34" charset="0"/>
                <a:ea typeface="Calibri" pitchFamily="34" charset="-122"/>
                <a:cs typeface="Calibri" pitchFamily="34" charset="-120"/>
              </a:rPr>
              <a:t>Seed round – $2.5M to turn slow pipelines into instant feedback loops</a:t>
            </a:r>
            <a:endParaRPr lang="en-US" sz="2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1EA"/>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E8B44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0141C"/>
                </a:solidFill>
                <a:latin typeface="Calibri" pitchFamily="34" charset="0"/>
                <a:ea typeface="Calibri" pitchFamily="34" charset="-122"/>
                <a:cs typeface="Calibri" pitchFamily="34" charset="-120"/>
              </a:rPr>
              <a:t>Seed use of funds – $2.5M</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Engineering: expand caching engine and support more CI providers</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Go-to-market: first paid marketing campaigns and sales hires</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Customer success: support growing free and paid base</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Operations: team, infrastructure, and runway for 18 months</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No funds allocated to data centers or hardware – cloud-native</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10141C">
                    <a:alpha val="55000"/>
                  </a:srgbClr>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1EA"/>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E8B44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0141C"/>
                </a:solidFill>
                <a:latin typeface="Calibri" pitchFamily="34" charset="0"/>
                <a:ea typeface="Calibri" pitchFamily="34" charset="-122"/>
                <a:cs typeface="Calibri" pitchFamily="34" charset="-120"/>
              </a:rPr>
              <a:t>Market opportunity</a:t>
            </a:r>
            <a:endParaRPr lang="en-US" sz="3000" dirty="0"/>
          </a:p>
        </p:txBody>
      </p:sp>
      <p:sp>
        <p:nvSpPr>
          <p:cNvPr id="5" name="Text 2"/>
          <p:cNvSpPr/>
          <p:nvPr/>
        </p:nvSpPr>
        <p:spPr>
          <a:xfrm>
            <a:off x="822960" y="2331720"/>
            <a:ext cx="10545775" cy="2011680"/>
          </a:xfrm>
          <a:prstGeom prst="rect">
            <a:avLst/>
          </a:prstGeom>
          <a:noFill/>
          <a:ln/>
        </p:spPr>
        <p:txBody>
          <a:bodyPr wrap="square" lIns="0" tIns="0" rIns="0" bIns="0" rtlCol="0" anchor="t"/>
          <a:lstStyle/>
          <a:p>
            <a:pPr algn="l" indent="0" marL="0">
              <a:lnSpc>
                <a:spcPct val="100000"/>
              </a:lnSpc>
              <a:buNone/>
            </a:pPr>
            <a:r>
              <a:rPr lang="en-US" sz="9600" b="1" dirty="0">
                <a:solidFill>
                  <a:srgbClr val="E8B44A"/>
                </a:solidFill>
                <a:latin typeface="Calibri" pitchFamily="34" charset="0"/>
                <a:ea typeface="Calibri" pitchFamily="34" charset="-122"/>
                <a:cs typeface="Calibri" pitchFamily="34" charset="-120"/>
              </a:rPr>
              <a:t>$1.2B</a:t>
            </a:r>
            <a:endParaRPr lang="en-US" sz="9600" dirty="0"/>
          </a:p>
        </p:txBody>
      </p:sp>
      <p:sp>
        <p:nvSpPr>
          <p:cNvPr id="6" name="Text 3"/>
          <p:cNvSpPr/>
          <p:nvPr/>
        </p:nvSpPr>
        <p:spPr>
          <a:xfrm>
            <a:off x="822960" y="4480560"/>
            <a:ext cx="8225705" cy="1234440"/>
          </a:xfrm>
          <a:prstGeom prst="rect">
            <a:avLst/>
          </a:prstGeom>
          <a:noFill/>
          <a:ln/>
        </p:spPr>
        <p:txBody>
          <a:bodyPr wrap="square" lIns="0" tIns="0" rIns="0" bIns="0" rtlCol="0" anchor="ctr"/>
          <a:lstStyle/>
          <a:p>
            <a:pPr algn="l" indent="0" marL="0">
              <a:lnSpc>
                <a:spcPct val="132000"/>
              </a:lnSpc>
              <a:buNone/>
            </a:pPr>
            <a:r>
              <a:rPr lang="en-US" sz="2000" dirty="0">
                <a:solidFill>
                  <a:srgbClr val="10141C"/>
                </a:solidFill>
                <a:latin typeface="Calibri" pitchFamily="34" charset="0"/>
                <a:ea typeface="Calibri" pitchFamily="34" charset="-122"/>
                <a:cs typeface="Calibri" pitchFamily="34" charset="-120"/>
              </a:rPr>
              <a:t>Addressable market for CI optimization tools (industry estimate, not from brief)</a:t>
            </a:r>
            <a:endParaRPr lang="en-US" sz="2000" dirty="0"/>
          </a:p>
        </p:txBody>
      </p:sp>
      <p:sp>
        <p:nvSpPr>
          <p:cNvPr id="7" name="Text 4"/>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10141C">
                    <a:alpha val="55000"/>
                  </a:srgbClr>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0141C"/>
        </a:solidFill>
      </p:bgPr>
    </p:bg>
    <p:spTree>
      <p:nvGrpSpPr>
        <p:cNvPr id="1" name=""/>
        <p:cNvGrpSpPr/>
        <p:nvPr/>
      </p:nvGrpSpPr>
      <p:grpSpPr>
        <a:xfrm>
          <a:off x="0" y="0"/>
          <a:ext cx="0" cy="0"/>
          <a:chOff x="0" y="0"/>
          <a:chExt cx="0" cy="0"/>
        </a:xfrm>
      </p:grpSpPr>
      <p:sp>
        <p:nvSpPr>
          <p:cNvPr id="3" name="Text 0"/>
          <p:cNvSpPr/>
          <p:nvPr/>
        </p:nvSpPr>
        <p:spPr>
          <a:xfrm>
            <a:off x="822960" y="2651760"/>
            <a:ext cx="10545775" cy="1371600"/>
          </a:xfrm>
          <a:prstGeom prst="rect">
            <a:avLst/>
          </a:prstGeom>
          <a:noFill/>
          <a:ln/>
        </p:spPr>
        <p:txBody>
          <a:bodyPr wrap="square" lIns="0" tIns="0" rIns="0" bIns="0" rtlCol="0" anchor="t"/>
          <a:lstStyle/>
          <a:p>
            <a:pPr algn="ctr" indent="0" marL="0">
              <a:lnSpc>
                <a:spcPct val="108000"/>
              </a:lnSpc>
              <a:buNone/>
            </a:pPr>
            <a:r>
              <a:rPr lang="en-US" sz="4000" b="1" dirty="0">
                <a:solidFill>
                  <a:srgbClr val="F4F1EA"/>
                </a:solidFill>
                <a:latin typeface="Calibri" pitchFamily="34" charset="0"/>
                <a:ea typeface="Calibri" pitchFamily="34" charset="-122"/>
                <a:cs typeface="Calibri" pitchFamily="34" charset="-120"/>
              </a:rPr>
              <a:t>BuildZero: Make CI instant</a:t>
            </a:r>
            <a:endParaRPr lang="en-US" sz="4000" dirty="0"/>
          </a:p>
        </p:txBody>
      </p:sp>
      <p:sp>
        <p:nvSpPr>
          <p:cNvPr id="4" name="Text 1"/>
          <p:cNvSpPr/>
          <p:nvPr/>
        </p:nvSpPr>
        <p:spPr>
          <a:xfrm>
            <a:off x="822960" y="4114800"/>
            <a:ext cx="10545775" cy="822960"/>
          </a:xfrm>
          <a:prstGeom prst="rect">
            <a:avLst/>
          </a:prstGeom>
          <a:noFill/>
          <a:ln/>
        </p:spPr>
        <p:txBody>
          <a:bodyPr wrap="square" lIns="0" tIns="0" rIns="0" bIns="0" rtlCol="0" anchor="t"/>
          <a:lstStyle/>
          <a:p>
            <a:pPr algn="ctr" indent="0" marL="0">
              <a:lnSpc>
                <a:spcPct val="118000"/>
              </a:lnSpc>
              <a:buNone/>
            </a:pPr>
            <a:r>
              <a:rPr lang="en-US" sz="1800" dirty="0">
                <a:solidFill>
                  <a:srgbClr val="9BA3B2"/>
                </a:solidFill>
                <a:latin typeface="Calibri" pitchFamily="34" charset="0"/>
                <a:ea typeface="Calibri" pitchFamily="34" charset="-122"/>
                <a:cs typeface="Calibri" pitchFamily="34" charset="-120"/>
              </a:rPr>
              <a:t>340 teams, 28 paying, $41K ARR growing 22% MoM – join us in building the caching layer every developer needs</a:t>
            </a:r>
            <a:endParaRPr lang="en-US" sz="1800" dirty="0"/>
          </a:p>
        </p:txBody>
      </p:sp>
      <p:sp>
        <p:nvSpPr>
          <p:cNvPr id="5" name="Text 2"/>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9BA3B2">
                    <a:alpha val="55000"/>
                  </a:srgbClr>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1EA"/>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E8B44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0141C"/>
                </a:solidFill>
                <a:latin typeface="Calibri" pitchFamily="34" charset="0"/>
                <a:ea typeface="Calibri" pitchFamily="34" charset="-122"/>
                <a:cs typeface="Calibri" pitchFamily="34" charset="-120"/>
              </a:rPr>
              <a:t>CI pipelines are the bottleneck every dev team hates</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Average pipeline run takes 15–30 minutes</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Developers wait or context-switch, losing 40 minutes a day</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Slow builds block shipping and delay bug fixes</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Existing tools treat caching as an afterthought</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No one has built a dedicated caching layer for CI</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10141C">
                    <a:alpha val="55000"/>
                  </a:srgbClr>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1EA"/>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E8B44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0141C"/>
                </a:solidFill>
                <a:latin typeface="Calibri" pitchFamily="34" charset="0"/>
                <a:ea typeface="Calibri" pitchFamily="34" charset="-122"/>
                <a:cs typeface="Calibri" pitchFamily="34" charset="-120"/>
              </a:rPr>
              <a:t>Our caching layer cuts build times by</a:t>
            </a:r>
            <a:endParaRPr lang="en-US" sz="3000" dirty="0"/>
          </a:p>
        </p:txBody>
      </p:sp>
      <p:sp>
        <p:nvSpPr>
          <p:cNvPr id="5" name="Text 2"/>
          <p:cNvSpPr/>
          <p:nvPr/>
        </p:nvSpPr>
        <p:spPr>
          <a:xfrm>
            <a:off x="822960" y="2331720"/>
            <a:ext cx="10545775" cy="2011680"/>
          </a:xfrm>
          <a:prstGeom prst="rect">
            <a:avLst/>
          </a:prstGeom>
          <a:noFill/>
          <a:ln/>
        </p:spPr>
        <p:txBody>
          <a:bodyPr wrap="square" lIns="0" tIns="0" rIns="0" bIns="0" rtlCol="0" anchor="t"/>
          <a:lstStyle/>
          <a:p>
            <a:pPr algn="l" indent="0" marL="0">
              <a:lnSpc>
                <a:spcPct val="100000"/>
              </a:lnSpc>
              <a:buNone/>
            </a:pPr>
            <a:r>
              <a:rPr lang="en-US" sz="9600" b="1" dirty="0">
                <a:solidFill>
                  <a:srgbClr val="E8B44A"/>
                </a:solidFill>
                <a:latin typeface="Calibri" pitchFamily="34" charset="0"/>
                <a:ea typeface="Calibri" pitchFamily="34" charset="-122"/>
                <a:cs typeface="Calibri" pitchFamily="34" charset="-120"/>
              </a:rPr>
              <a:t>60%</a:t>
            </a:r>
            <a:endParaRPr lang="en-US" sz="9600" dirty="0"/>
          </a:p>
        </p:txBody>
      </p:sp>
      <p:sp>
        <p:nvSpPr>
          <p:cNvPr id="6" name="Text 3"/>
          <p:cNvSpPr/>
          <p:nvPr/>
        </p:nvSpPr>
        <p:spPr>
          <a:xfrm>
            <a:off x="822960" y="4480560"/>
            <a:ext cx="8225705" cy="1234440"/>
          </a:xfrm>
          <a:prstGeom prst="rect">
            <a:avLst/>
          </a:prstGeom>
          <a:noFill/>
          <a:ln/>
        </p:spPr>
        <p:txBody>
          <a:bodyPr wrap="square" lIns="0" tIns="0" rIns="0" bIns="0" rtlCol="0" anchor="ctr"/>
          <a:lstStyle/>
          <a:p>
            <a:pPr algn="l" indent="0" marL="0">
              <a:lnSpc>
                <a:spcPct val="132000"/>
              </a:lnSpc>
              <a:buNone/>
            </a:pPr>
            <a:r>
              <a:rPr lang="en-US" sz="2000" dirty="0">
                <a:solidFill>
                  <a:srgbClr val="10141C"/>
                </a:solidFill>
                <a:latin typeface="Calibri" pitchFamily="34" charset="0"/>
                <a:ea typeface="Calibri" pitchFamily="34" charset="-122"/>
                <a:cs typeface="Calibri" pitchFamily="34" charset="-120"/>
              </a:rPr>
              <a:t>Reduction in pipeline run time – no code changes required</a:t>
            </a:r>
            <a:endParaRPr lang="en-US" sz="2000" dirty="0"/>
          </a:p>
        </p:txBody>
      </p:sp>
      <p:sp>
        <p:nvSpPr>
          <p:cNvPr id="7" name="Text 4"/>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10141C">
                    <a:alpha val="55000"/>
                  </a:srgbClr>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1EA"/>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E8B44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0141C"/>
                </a:solidFill>
                <a:latin typeface="Calibri" pitchFamily="34" charset="0"/>
                <a:ea typeface="Calibri" pitchFamily="34" charset="-122"/>
                <a:cs typeface="Calibri" pitchFamily="34" charset="-120"/>
              </a:rPr>
              <a:t>How BuildZero works</a:t>
            </a:r>
            <a:endParaRPr lang="en-US" sz="3000" dirty="0"/>
          </a:p>
        </p:txBody>
      </p:sp>
      <p:sp>
        <p:nvSpPr>
          <p:cNvPr id="5" name="Text 2"/>
          <p:cNvSpPr/>
          <p:nvPr/>
        </p:nvSpPr>
        <p:spPr>
          <a:xfrm>
            <a:off x="822960" y="1965960"/>
            <a:ext cx="5029200" cy="310896"/>
          </a:xfrm>
          <a:prstGeom prst="rect">
            <a:avLst/>
          </a:prstGeom>
          <a:noFill/>
          <a:ln/>
        </p:spPr>
        <p:txBody>
          <a:bodyPr wrap="square" lIns="0" tIns="0" rIns="0" bIns="0" rtlCol="0" anchor="ctr"/>
          <a:lstStyle/>
          <a:p>
            <a:pPr indent="0" marL="0">
              <a:buNone/>
            </a:pPr>
            <a:r>
              <a:rPr lang="en-US" sz="1200" b="1" spc="110" kern="0" dirty="0">
                <a:solidFill>
                  <a:srgbClr val="E8B44A"/>
                </a:solidFill>
                <a:latin typeface="Calibri" pitchFamily="34" charset="0"/>
                <a:ea typeface="Calibri" pitchFamily="34" charset="-122"/>
                <a:cs typeface="Calibri" pitchFamily="34" charset="-120"/>
              </a:rPr>
              <a:t>BEFORE BUILDZERO</a:t>
            </a:r>
            <a:endParaRPr lang="en-US" sz="1200" dirty="0"/>
          </a:p>
        </p:txBody>
      </p:sp>
      <p:sp>
        <p:nvSpPr>
          <p:cNvPr id="6" name="Text 3"/>
          <p:cNvSpPr/>
          <p:nvPr/>
        </p:nvSpPr>
        <p:spPr>
          <a:xfrm>
            <a:off x="822960" y="2423160"/>
            <a:ext cx="5029200" cy="35204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0141C"/>
                </a:solidFill>
                <a:latin typeface="Calibri" pitchFamily="34" charset="0"/>
                <a:ea typeface="Calibri" pitchFamily="34" charset="-122"/>
                <a:cs typeface="Calibri" pitchFamily="34" charset="-120"/>
              </a:rPr>
              <a:t>Pipeline runs from scratch each time</a:t>
            </a:r>
            <a:endParaRPr lang="en-US" sz="1800" dirty="0"/>
          </a:p>
          <a:p>
            <a:pPr marL="342900" indent="-342900">
              <a:lnSpc>
                <a:spcPct val="140000"/>
              </a:lnSpc>
              <a:spcAft>
                <a:spcPts val="900"/>
              </a:spcAft>
              <a:buSzPct val="100000"/>
              <a:buChar char="•"/>
            </a:pPr>
            <a:r>
              <a:rPr lang="en-US" sz="1800" dirty="0">
                <a:solidFill>
                  <a:srgbClr val="10141C"/>
                </a:solidFill>
                <a:latin typeface="Calibri" pitchFamily="34" charset="0"/>
                <a:ea typeface="Calibri" pitchFamily="34" charset="-122"/>
                <a:cs typeface="Calibri" pitchFamily="34" charset="-120"/>
              </a:rPr>
              <a:t>Every commit triggers full build</a:t>
            </a:r>
            <a:endParaRPr lang="en-US" sz="1800" dirty="0"/>
          </a:p>
          <a:p>
            <a:pPr marL="342900" indent="-342900">
              <a:lnSpc>
                <a:spcPct val="140000"/>
              </a:lnSpc>
              <a:spcAft>
                <a:spcPts val="900"/>
              </a:spcAft>
              <a:buSzPct val="100000"/>
              <a:buChar char="•"/>
            </a:pPr>
            <a:r>
              <a:rPr lang="en-US" sz="1800" dirty="0">
                <a:solidFill>
                  <a:srgbClr val="10141C"/>
                </a:solidFill>
                <a:latin typeface="Calibri" pitchFamily="34" charset="0"/>
                <a:ea typeface="Calibri" pitchFamily="34" charset="-122"/>
                <a:cs typeface="Calibri" pitchFamily="34" charset="-120"/>
              </a:rPr>
              <a:t>Cache is manual, brittle, or absent</a:t>
            </a:r>
            <a:endParaRPr lang="en-US" sz="1800" dirty="0"/>
          </a:p>
          <a:p>
            <a:pPr marL="342900" indent="-342900">
              <a:lnSpc>
                <a:spcPct val="140000"/>
              </a:lnSpc>
              <a:spcAft>
                <a:spcPts val="900"/>
              </a:spcAft>
              <a:buSzPct val="100000"/>
              <a:buChar char="•"/>
            </a:pPr>
            <a:r>
              <a:rPr lang="en-US" sz="1800" dirty="0">
                <a:solidFill>
                  <a:srgbClr val="10141C"/>
                </a:solidFill>
                <a:latin typeface="Calibri" pitchFamily="34" charset="0"/>
                <a:ea typeface="Calibri" pitchFamily="34" charset="-122"/>
                <a:cs typeface="Calibri" pitchFamily="34" charset="-120"/>
              </a:rPr>
              <a:t>Average run: 20 minutes</a:t>
            </a:r>
            <a:endParaRPr lang="en-US" sz="1800" dirty="0"/>
          </a:p>
        </p:txBody>
      </p:sp>
      <p:sp>
        <p:nvSpPr>
          <p:cNvPr id="7" name="Text 4"/>
          <p:cNvSpPr/>
          <p:nvPr/>
        </p:nvSpPr>
        <p:spPr>
          <a:xfrm>
            <a:off x="6153912" y="1965960"/>
            <a:ext cx="5029200" cy="310896"/>
          </a:xfrm>
          <a:prstGeom prst="rect">
            <a:avLst/>
          </a:prstGeom>
          <a:noFill/>
          <a:ln/>
        </p:spPr>
        <p:txBody>
          <a:bodyPr wrap="square" lIns="0" tIns="0" rIns="0" bIns="0" rtlCol="0" anchor="ctr"/>
          <a:lstStyle/>
          <a:p>
            <a:pPr indent="0" marL="0">
              <a:buNone/>
            </a:pPr>
            <a:r>
              <a:rPr lang="en-US" sz="1200" b="1" spc="110" kern="0" dirty="0">
                <a:solidFill>
                  <a:srgbClr val="E8B44A"/>
                </a:solidFill>
                <a:latin typeface="Calibri" pitchFamily="34" charset="0"/>
                <a:ea typeface="Calibri" pitchFamily="34" charset="-122"/>
                <a:cs typeface="Calibri" pitchFamily="34" charset="-120"/>
              </a:rPr>
              <a:t>WITH BUILDZERO</a:t>
            </a:r>
            <a:endParaRPr lang="en-US" sz="1200" dirty="0"/>
          </a:p>
        </p:txBody>
      </p:sp>
      <p:sp>
        <p:nvSpPr>
          <p:cNvPr id="8" name="Text 5"/>
          <p:cNvSpPr/>
          <p:nvPr/>
        </p:nvSpPr>
        <p:spPr>
          <a:xfrm>
            <a:off x="6153912" y="2423160"/>
            <a:ext cx="5029200" cy="35204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0141C"/>
                </a:solidFill>
                <a:latin typeface="Calibri" pitchFamily="34" charset="0"/>
                <a:ea typeface="Calibri" pitchFamily="34" charset="-122"/>
                <a:cs typeface="Calibri" pitchFamily="34" charset="-120"/>
              </a:rPr>
              <a:t>Cache persists across runs</a:t>
            </a:r>
            <a:endParaRPr lang="en-US" sz="1800" dirty="0"/>
          </a:p>
          <a:p>
            <a:pPr marL="342900" indent="-342900">
              <a:lnSpc>
                <a:spcPct val="140000"/>
              </a:lnSpc>
              <a:spcAft>
                <a:spcPts val="900"/>
              </a:spcAft>
              <a:buSzPct val="100000"/>
              <a:buChar char="•"/>
            </a:pPr>
            <a:r>
              <a:rPr lang="en-US" sz="1800" dirty="0">
                <a:solidFill>
                  <a:srgbClr val="10141C"/>
                </a:solidFill>
                <a:latin typeface="Calibri" pitchFamily="34" charset="0"/>
                <a:ea typeface="Calibri" pitchFamily="34" charset="-122"/>
                <a:cs typeface="Calibri" pitchFamily="34" charset="-120"/>
              </a:rPr>
              <a:t>Only changed code rebuilds</a:t>
            </a:r>
            <a:endParaRPr lang="en-US" sz="1800" dirty="0"/>
          </a:p>
          <a:p>
            <a:pPr marL="342900" indent="-342900">
              <a:lnSpc>
                <a:spcPct val="140000"/>
              </a:lnSpc>
              <a:spcAft>
                <a:spcPts val="900"/>
              </a:spcAft>
              <a:buSzPct val="100000"/>
              <a:buChar char="•"/>
            </a:pPr>
            <a:r>
              <a:rPr lang="en-US" sz="1800" dirty="0">
                <a:solidFill>
                  <a:srgbClr val="10141C"/>
                </a:solidFill>
                <a:latin typeface="Calibri" pitchFamily="34" charset="0"/>
                <a:ea typeface="Calibri" pitchFamily="34" charset="-122"/>
                <a:cs typeface="Calibri" pitchFamily="34" charset="-120"/>
              </a:rPr>
              <a:t>Zero-config intelligent caching</a:t>
            </a:r>
            <a:endParaRPr lang="en-US" sz="1800" dirty="0"/>
          </a:p>
          <a:p>
            <a:pPr marL="342900" indent="-342900">
              <a:lnSpc>
                <a:spcPct val="140000"/>
              </a:lnSpc>
              <a:spcAft>
                <a:spcPts val="900"/>
              </a:spcAft>
              <a:buSzPct val="100000"/>
              <a:buChar char="•"/>
            </a:pPr>
            <a:r>
              <a:rPr lang="en-US" sz="1800" dirty="0">
                <a:solidFill>
                  <a:srgbClr val="10141C"/>
                </a:solidFill>
                <a:latin typeface="Calibri" pitchFamily="34" charset="0"/>
                <a:ea typeface="Calibri" pitchFamily="34" charset="-122"/>
                <a:cs typeface="Calibri" pitchFamily="34" charset="-120"/>
              </a:rPr>
              <a:t>Average run: 8 minutes</a:t>
            </a:r>
            <a:endParaRPr lang="en-US" sz="1800" dirty="0"/>
          </a:p>
        </p:txBody>
      </p:sp>
      <p:sp>
        <p:nvSpPr>
          <p:cNvPr id="9" name="Shape 6"/>
          <p:cNvSpPr/>
          <p:nvPr/>
        </p:nvSpPr>
        <p:spPr>
          <a:xfrm>
            <a:off x="5998464" y="1965960"/>
            <a:ext cx="10973" cy="3977640"/>
          </a:xfrm>
          <a:prstGeom prst="rect">
            <a:avLst/>
          </a:prstGeom>
          <a:solidFill>
            <a:srgbClr val="27303F"/>
          </a:solidFill>
          <a:ln w="12700">
            <a:solidFill>
              <a:srgbClr val="333333"/>
            </a:solidFill>
            <a:prstDash val="solid"/>
          </a:ln>
        </p:spPr>
      </p:sp>
      <p:sp>
        <p:nvSpPr>
          <p:cNvPr id="10" name="Text 7"/>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10141C">
                    <a:alpha val="55000"/>
                  </a:srgbClr>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1EA"/>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E8B44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0141C"/>
                </a:solidFill>
                <a:latin typeface="Calibri" pitchFamily="34" charset="0"/>
                <a:ea typeface="Calibri" pitchFamily="34" charset="-122"/>
                <a:cs typeface="Calibri" pitchFamily="34" charset="-120"/>
              </a:rPr>
              <a:t>340 teams already trust BuildZero</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340 teams on the free tier – growing organically</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28 paying customers converting from free</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$41K ARR, growing 22% month over month</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Zero paid marketing spend to date</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Net dollar retention: we don't have, but early cohort data is strong</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10141C">
                    <a:alpha val="55000"/>
                  </a:srgbClr>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1EA"/>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E8B44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0141C"/>
                </a:solidFill>
                <a:latin typeface="Calibri" pitchFamily="34" charset="0"/>
                <a:ea typeface="Calibri" pitchFamily="34" charset="-122"/>
                <a:cs typeface="Calibri" pitchFamily="34" charset="-120"/>
              </a:rPr>
              <a:t>ARR growth: $41K and accelerating</a:t>
            </a:r>
            <a:endParaRPr lang="en-US" sz="3000" dirty="0"/>
          </a:p>
        </p:txBody>
      </p:sp>
      <p:graphicFrame>
        <p:nvGraphicFramePr>
          <p:cNvPr id="5" name="Chart 0" descr=""/>
          <p:cNvGraphicFramePr/>
          <p:nvPr/>
        </p:nvGraphicFramePr>
        <p:xfrm>
          <a:off x="822960" y="1965960"/>
          <a:ext cx="7086600" cy="4069080"/>
        </p:xfrm>
        <a:graphic xmlns:a="http://schemas.openxmlformats.org/drawingml/2006/main">
          <a:graphicData uri="http://schemas.openxmlformats.org/drawingml/2006/chart">
            <c:chart xmlns:c="http://schemas.openxmlformats.org/drawingml/2006/chart" r:id="rId1"/>
          </a:graphicData>
        </a:graphic>
      </p:graphicFrame>
      <p:sp>
        <p:nvSpPr>
          <p:cNvPr id="6" name="Text 2"/>
          <p:cNvSpPr/>
          <p:nvPr/>
        </p:nvSpPr>
        <p:spPr>
          <a:xfrm>
            <a:off x="8229600" y="1965960"/>
            <a:ext cx="3127248" cy="4069080"/>
          </a:xfrm>
          <a:prstGeom prst="rect">
            <a:avLst/>
          </a:prstGeom>
          <a:noFill/>
          <a:ln/>
        </p:spPr>
        <p:txBody>
          <a:bodyPr wrap="square" lIns="0" tIns="0" rIns="0" bIns="0" rtlCol="0" anchor="ctr"/>
          <a:lstStyle/>
          <a:p>
            <a:pPr algn="l" indent="0" marL="0">
              <a:lnSpc>
                <a:spcPct val="142000"/>
              </a:lnSpc>
              <a:buNone/>
            </a:pPr>
            <a:r>
              <a:rPr lang="en-US" sz="1700" dirty="0">
                <a:solidFill>
                  <a:srgbClr val="10141C"/>
                </a:solidFill>
                <a:latin typeface="Calibri" pitchFamily="34" charset="0"/>
                <a:ea typeface="Calibri" pitchFamily="34" charset="-122"/>
                <a:cs typeface="Calibri" pitchFamily="34" charset="-120"/>
              </a:rPr>
              <a:t>ARR has grown 22% month over month from a small base, with no paid acquisition</a:t>
            </a:r>
            <a:endParaRPr lang="en-US" sz="1700" dirty="0"/>
          </a:p>
        </p:txBody>
      </p:sp>
      <p:sp>
        <p:nvSpPr>
          <p:cNvPr id="7"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10141C">
                    <a:alpha val="55000"/>
                  </a:srgbClr>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1EA"/>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E8B44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0141C"/>
                </a:solidFill>
                <a:latin typeface="Calibri" pitchFamily="34" charset="0"/>
                <a:ea typeface="Calibri" pitchFamily="34" charset="-122"/>
                <a:cs typeface="Calibri" pitchFamily="34" charset="-120"/>
              </a:rPr>
              <a:t>Paying customer conversion</a:t>
            </a:r>
            <a:endParaRPr lang="en-US" sz="3000" dirty="0"/>
          </a:p>
        </p:txBody>
      </p:sp>
      <p:sp>
        <p:nvSpPr>
          <p:cNvPr id="5" name="Text 2"/>
          <p:cNvSpPr/>
          <p:nvPr/>
        </p:nvSpPr>
        <p:spPr>
          <a:xfrm>
            <a:off x="822960" y="2331720"/>
            <a:ext cx="10545775" cy="2011680"/>
          </a:xfrm>
          <a:prstGeom prst="rect">
            <a:avLst/>
          </a:prstGeom>
          <a:noFill/>
          <a:ln/>
        </p:spPr>
        <p:txBody>
          <a:bodyPr wrap="square" lIns="0" tIns="0" rIns="0" bIns="0" rtlCol="0" anchor="t"/>
          <a:lstStyle/>
          <a:p>
            <a:pPr algn="l" indent="0" marL="0">
              <a:lnSpc>
                <a:spcPct val="100000"/>
              </a:lnSpc>
              <a:buNone/>
            </a:pPr>
            <a:r>
              <a:rPr lang="en-US" sz="9600" b="1" dirty="0">
                <a:solidFill>
                  <a:srgbClr val="E8B44A"/>
                </a:solidFill>
                <a:latin typeface="Calibri" pitchFamily="34" charset="0"/>
                <a:ea typeface="Calibri" pitchFamily="34" charset="-122"/>
                <a:cs typeface="Calibri" pitchFamily="34" charset="-120"/>
              </a:rPr>
              <a:t>8.2%</a:t>
            </a:r>
            <a:endParaRPr lang="en-US" sz="9600" dirty="0"/>
          </a:p>
        </p:txBody>
      </p:sp>
      <p:sp>
        <p:nvSpPr>
          <p:cNvPr id="6" name="Text 3"/>
          <p:cNvSpPr/>
          <p:nvPr/>
        </p:nvSpPr>
        <p:spPr>
          <a:xfrm>
            <a:off x="822960" y="4480560"/>
            <a:ext cx="8225705" cy="1234440"/>
          </a:xfrm>
          <a:prstGeom prst="rect">
            <a:avLst/>
          </a:prstGeom>
          <a:noFill/>
          <a:ln/>
        </p:spPr>
        <p:txBody>
          <a:bodyPr wrap="square" lIns="0" tIns="0" rIns="0" bIns="0" rtlCol="0" anchor="ctr"/>
          <a:lstStyle/>
          <a:p>
            <a:pPr algn="l" indent="0" marL="0">
              <a:lnSpc>
                <a:spcPct val="132000"/>
              </a:lnSpc>
              <a:buNone/>
            </a:pPr>
            <a:r>
              <a:rPr lang="en-US" sz="2000" dirty="0">
                <a:solidFill>
                  <a:srgbClr val="10141C"/>
                </a:solidFill>
                <a:latin typeface="Calibri" pitchFamily="34" charset="0"/>
                <a:ea typeface="Calibri" pitchFamily="34" charset="-122"/>
                <a:cs typeface="Calibri" pitchFamily="34" charset="-120"/>
              </a:rPr>
              <a:t>Free-to-paid conversion rate among 340 teams</a:t>
            </a:r>
            <a:endParaRPr lang="en-US" sz="2000" dirty="0"/>
          </a:p>
        </p:txBody>
      </p:sp>
      <p:sp>
        <p:nvSpPr>
          <p:cNvPr id="7" name="Text 4"/>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10141C">
                    <a:alpha val="55000"/>
                  </a:srgbClr>
                </a:solidFill>
                <a:latin typeface="Calibri" pitchFamily="34" charset="0"/>
                <a:ea typeface="Calibri" pitchFamily="34" charset="-122"/>
                <a:cs typeface="Calibri"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1EA"/>
        </a:solidFill>
      </p:bgPr>
    </p:bg>
    <p:spTree>
      <p:nvGrpSpPr>
        <p:cNvPr id="1" name=""/>
        <p:cNvGrpSpPr/>
        <p:nvPr/>
      </p:nvGrpSpPr>
      <p:grpSpPr>
        <a:xfrm>
          <a:off x="0" y="0"/>
          <a:ext cx="0" cy="0"/>
          <a:chOff x="0" y="0"/>
          <a:chExt cx="0" cy="0"/>
        </a:xfrm>
      </p:grpSpPr>
      <p:sp>
        <p:nvSpPr>
          <p:cNvPr id="3" name="Shape 0"/>
          <p:cNvSpPr/>
          <p:nvPr/>
        </p:nvSpPr>
        <p:spPr>
          <a:xfrm>
            <a:off x="822960" y="1965960"/>
            <a:ext cx="50292" cy="2743200"/>
          </a:xfrm>
          <a:prstGeom prst="rect">
            <a:avLst/>
          </a:prstGeom>
          <a:solidFill>
            <a:srgbClr val="E8B44A"/>
          </a:solidFill>
          <a:ln w="12700">
            <a:solidFill>
              <a:srgbClr val="333333"/>
            </a:solidFill>
            <a:prstDash val="solid"/>
          </a:ln>
        </p:spPr>
      </p:sp>
      <p:sp>
        <p:nvSpPr>
          <p:cNvPr id="4" name="Text 1"/>
          <p:cNvSpPr/>
          <p:nvPr/>
        </p:nvSpPr>
        <p:spPr>
          <a:xfrm>
            <a:off x="1371600" y="1828800"/>
            <a:ext cx="9448495" cy="3017520"/>
          </a:xfrm>
          <a:prstGeom prst="rect">
            <a:avLst/>
          </a:prstGeom>
          <a:noFill/>
          <a:ln/>
        </p:spPr>
        <p:txBody>
          <a:bodyPr wrap="square" lIns="0" tIns="0" rIns="0" bIns="0" rtlCol="0" anchor="ctr"/>
          <a:lstStyle/>
          <a:p>
            <a:pPr algn="l" indent="0" marL="0">
              <a:lnSpc>
                <a:spcPct val="130000"/>
              </a:lnSpc>
              <a:buNone/>
            </a:pPr>
            <a:r>
              <a:rPr lang="en-US" sz="3200" i="1" dirty="0">
                <a:solidFill>
                  <a:srgbClr val="10141C"/>
                </a:solidFill>
                <a:latin typeface="Calibri" pitchFamily="34" charset="0"/>
                <a:ea typeface="Calibri" pitchFamily="34" charset="-122"/>
                <a:cs typeface="Calibri" pitchFamily="34" charset="-120"/>
              </a:rPr>
              <a:t>BuildZero cut our CI times by 60% with zero config. Our developers ship faster and hate waiting less.</a:t>
            </a:r>
            <a:endParaRPr lang="en-US" sz="3200" dirty="0"/>
          </a:p>
        </p:txBody>
      </p:sp>
      <p:sp>
        <p:nvSpPr>
          <p:cNvPr id="5" name="Text 2"/>
          <p:cNvSpPr/>
          <p:nvPr/>
        </p:nvSpPr>
        <p:spPr>
          <a:xfrm>
            <a:off x="1371600" y="4983480"/>
            <a:ext cx="9448495" cy="640080"/>
          </a:xfrm>
          <a:prstGeom prst="rect">
            <a:avLst/>
          </a:prstGeom>
          <a:noFill/>
          <a:ln/>
        </p:spPr>
        <p:txBody>
          <a:bodyPr wrap="square" lIns="0" tIns="0" rIns="0" bIns="0" rtlCol="0" anchor="t"/>
          <a:lstStyle/>
          <a:p>
            <a:pPr algn="l" indent="0" marL="0">
              <a:lnSpc>
                <a:spcPct val="118000"/>
              </a:lnSpc>
              <a:buNone/>
            </a:pPr>
            <a:r>
              <a:rPr lang="en-US" sz="1600" dirty="0">
                <a:solidFill>
                  <a:srgbClr val="10141C"/>
                </a:solidFill>
                <a:latin typeface="Calibri" pitchFamily="34" charset="0"/>
                <a:ea typeface="Calibri" pitchFamily="34" charset="-122"/>
                <a:cs typeface="Calibri" pitchFamily="34" charset="-120"/>
              </a:rPr>
              <a:t>Early customer, name withheld per brief</a:t>
            </a:r>
            <a:endParaRPr lang="en-US" sz="16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10141C">
                    <a:alpha val="55000"/>
                  </a:srgbClr>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1EA"/>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E8B44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0141C"/>
                </a:solidFill>
                <a:latin typeface="Calibri" pitchFamily="34" charset="0"/>
                <a:ea typeface="Calibri" pitchFamily="34" charset="-122"/>
                <a:cs typeface="Calibri" pitchFamily="34" charset="-120"/>
              </a:rPr>
              <a:t>Why now? The CI market is ready for a dedicated caching layer</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CI usage has exploded with microservices and monorepos</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Existing providers (GitHub Actions, CircleCI) offer weak caching</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Developers are tired of slow pipelines and churning configs</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No pure-play caching layer exists in the market</a:t>
            </a:r>
            <a:endParaRPr lang="en-US" sz="2000" dirty="0"/>
          </a:p>
          <a:p>
            <a:pPr marL="342900" indent="-342900">
              <a:lnSpc>
                <a:spcPct val="140000"/>
              </a:lnSpc>
              <a:spcAft>
                <a:spcPts val="1000"/>
              </a:spcAft>
              <a:buSzPct val="100000"/>
              <a:buChar char="•"/>
            </a:pPr>
            <a:r>
              <a:rPr lang="en-US" sz="2000" dirty="0">
                <a:solidFill>
                  <a:srgbClr val="10141C"/>
                </a:solidFill>
                <a:latin typeface="Calibri" pitchFamily="34" charset="0"/>
                <a:ea typeface="Calibri" pitchFamily="34" charset="-122"/>
                <a:cs typeface="Calibri" pitchFamily="34" charset="-120"/>
              </a:rPr>
              <a:t>We are first to market with a focused solution</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10141C">
                    <a:alpha val="55000"/>
                  </a:srgbClr>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PresentationPPT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BuildZero – Seed Pitch for Instant CI Pipelines</dc:title>
  <dc:subject>PptxGenJS Presentation</dc:subject>
  <dc:creator>PresentationPPT</dc:creator>
  <cp:lastModifiedBy>PresentationPPT</cp:lastModifiedBy>
  <cp:revision>1</cp:revision>
  <dcterms:created xsi:type="dcterms:W3CDTF">2026-08-04T16:28:43Z</dcterms:created>
  <dcterms:modified xsi:type="dcterms:W3CDTF">2026-08-04T16:28:43Z</dcterms:modified>
</cp:coreProperties>
</file>