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Today we will cover the fundamentals of lithium-ion battery recycling—the chemistry inside the cells, the three main recovery methods, and why making the economics work is the real engineering challenge.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wrap up: lithium-ion battery recycling is technically feasible through pyrometallurgy, hydrometallurgy, or direct recycling. But the real challenge is designing collection systems, sorting processes, and business models that make recycling profitable. That is where you as engineers come 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talk about recycling, we need to understand what we are recovering. A lithium-ion battery contains valuable metals like cobalt, nickel, and lithium, but they are locked inside complex layered oxides and graphite anodes. The chemistry determines which recovery methods are viable.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component must be separated or processed. The cathode contains the highest-value metals. The electrolyte is flammable and toxic, so it must be handled carefully. The casing and current collectors are often recycled as scrap metal.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established routes for recovering materials from spent batteries. Each has different trade-offs in energy use, material recovery rates, and capital cost. We will look at each in turn.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Pyrometallurgy is the oldest method. It is robust and can handle mixed battery types, but it loses lithium to the slag. The energy cost is significant, and the process emits CO₂ from burning the electrolyte and separator.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Hydrometallurgy achieves higher recovery rates, especially for lithium. But it requires the batteries to be sorted by chemistry, and the process generates acidic wastewater that must be treated. It is more capital-intensive than pyrometallurgy.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Direct recycling is the most elegant approach—it keeps the cathode structure intact and simply replenishes lithium. It uses the least energy and retains the most value. However, it is still in development and requires clean, sorted input streams.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Despite the technical feasibility of all three methods, recycling rates remain low. The economics are the bottleneck: collection, transportation, sorting, and processing costs often exceed the value of recovered materials, especially when lithium and cobalt prices are low.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source material highlights that economics are the main challenge. Collection is expensive because batteries are classified as hazardous materials. Sorting requires either manual labor or X-ray fluorescence sensors. And the value of recovered metals depends on volatile commodity markets.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C2529"/>
        </a:solidFill>
      </p:bgPr>
    </p:bg>
    <p:spTree>
      <p:nvGrpSpPr>
        <p:cNvPr id="1" name=""/>
        <p:cNvGrpSpPr/>
        <p:nvPr/>
      </p:nvGrpSpPr>
      <p:grpSpPr>
        <a:xfrm>
          <a:off x="0" y="0"/>
          <a:ext cx="0" cy="0"/>
          <a:chOff x="0" y="0"/>
          <a:chExt cx="0" cy="0"/>
        </a:xfrm>
      </p:grpSpPr>
      <p:sp>
        <p:nvSpPr>
          <p:cNvPr id="3" name="Shape 0"/>
          <p:cNvSpPr/>
          <p:nvPr/>
        </p:nvSpPr>
        <p:spPr>
          <a:xfrm>
            <a:off x="822960" y="1600200"/>
            <a:ext cx="960120" cy="64008"/>
          </a:xfrm>
          <a:prstGeom prst="rect">
            <a:avLst/>
          </a:prstGeom>
          <a:solidFill>
            <a:srgbClr val="0E7C6B"/>
          </a:solidFill>
          <a:ln w="12700">
            <a:solidFill>
              <a:srgbClr val="333333"/>
            </a:solidFill>
            <a:prstDash val="solid"/>
          </a:ln>
        </p:spPr>
      </p:sp>
      <p:sp>
        <p:nvSpPr>
          <p:cNvPr id="4" name="Text 1"/>
          <p:cNvSpPr/>
          <p:nvPr/>
        </p:nvSpPr>
        <p:spPr>
          <a:xfrm>
            <a:off x="822960" y="2240280"/>
            <a:ext cx="10545775" cy="1828800"/>
          </a:xfrm>
          <a:prstGeom prst="rect">
            <a:avLst/>
          </a:prstGeom>
          <a:noFill/>
          <a:ln/>
        </p:spPr>
        <p:txBody>
          <a:bodyPr wrap="square" lIns="0" tIns="0" rIns="0" bIns="0" rtlCol="0" anchor="t"/>
          <a:lstStyle/>
          <a:p>
            <a:pPr algn="l" indent="0" marL="0">
              <a:lnSpc>
                <a:spcPct val="106000"/>
              </a:lnSpc>
              <a:buNone/>
            </a:pPr>
            <a:r>
              <a:rPr lang="en-US" sz="5000" b="1" dirty="0">
                <a:solidFill>
                  <a:srgbClr val="FFFFFF"/>
                </a:solidFill>
                <a:latin typeface="Calibri" pitchFamily="34" charset="0"/>
                <a:ea typeface="Calibri" pitchFamily="34" charset="-122"/>
                <a:cs typeface="Calibri" pitchFamily="34" charset="-120"/>
              </a:rPr>
              <a:t>How Lithium-Ion Battery Recycling Works</a:t>
            </a:r>
            <a:endParaRPr lang="en-US" sz="5000" dirty="0"/>
          </a:p>
        </p:txBody>
      </p:sp>
      <p:sp>
        <p:nvSpPr>
          <p:cNvPr id="5" name="Text 2"/>
          <p:cNvSpPr/>
          <p:nvPr/>
        </p:nvSpPr>
        <p:spPr>
          <a:xfrm>
            <a:off x="822960" y="4297680"/>
            <a:ext cx="8647536" cy="914400"/>
          </a:xfrm>
          <a:prstGeom prst="rect">
            <a:avLst/>
          </a:prstGeom>
          <a:noFill/>
          <a:ln/>
        </p:spPr>
        <p:txBody>
          <a:bodyPr wrap="square" lIns="0" tIns="0" rIns="0" bIns="0" rtlCol="0" anchor="t"/>
          <a:lstStyle/>
          <a:p>
            <a:pPr algn="l" indent="0" marL="0">
              <a:lnSpc>
                <a:spcPct val="118000"/>
              </a:lnSpc>
              <a:buNone/>
            </a:pPr>
            <a:r>
              <a:rPr lang="en-US" sz="2100" dirty="0">
                <a:solidFill>
                  <a:srgbClr val="FFFFFF"/>
                </a:solidFill>
                <a:latin typeface="Calibri" pitchFamily="34" charset="0"/>
                <a:ea typeface="Calibri" pitchFamily="34" charset="-122"/>
                <a:cs typeface="Calibri" pitchFamily="34" charset="-120"/>
              </a:rPr>
              <a:t>A First-Year Engineering Primer on Chemistry, Recovery, and Economics</a:t>
            </a:r>
            <a:endParaRPr lang="en-US" sz="2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C2529"/>
        </a:solidFill>
      </p:bgPr>
    </p:bg>
    <p:spTree>
      <p:nvGrpSpPr>
        <p:cNvPr id="1" name=""/>
        <p:cNvGrpSpPr/>
        <p:nvPr/>
      </p:nvGrpSpPr>
      <p:grpSpPr>
        <a:xfrm>
          <a:off x="0" y="0"/>
          <a:ext cx="0" cy="0"/>
          <a:chOff x="0" y="0"/>
          <a:chExt cx="0" cy="0"/>
        </a:xfrm>
      </p:grpSpPr>
      <p:sp>
        <p:nvSpPr>
          <p:cNvPr id="3" name="Text 0"/>
          <p:cNvSpPr/>
          <p:nvPr/>
        </p:nvSpPr>
        <p:spPr>
          <a:xfrm>
            <a:off x="822960" y="2651760"/>
            <a:ext cx="10545775" cy="1371600"/>
          </a:xfrm>
          <a:prstGeom prst="rect">
            <a:avLst/>
          </a:prstGeom>
          <a:noFill/>
          <a:ln/>
        </p:spPr>
        <p:txBody>
          <a:bodyPr wrap="square" lIns="0" tIns="0" rIns="0" bIns="0" rtlCol="0" anchor="t"/>
          <a:lstStyle/>
          <a:p>
            <a:pPr algn="ctr" indent="0" marL="0">
              <a:lnSpc>
                <a:spcPct val="108000"/>
              </a:lnSpc>
              <a:buNone/>
            </a:pPr>
            <a:r>
              <a:rPr lang="en-US" sz="4000" b="1" dirty="0">
                <a:solidFill>
                  <a:srgbClr val="FFFFFF"/>
                </a:solidFill>
                <a:latin typeface="Calibri" pitchFamily="34" charset="0"/>
                <a:ea typeface="Calibri" pitchFamily="34" charset="-122"/>
                <a:cs typeface="Calibri" pitchFamily="34" charset="-120"/>
              </a:rPr>
              <a:t>Recycling Is a Systems Problem</a:t>
            </a:r>
            <a:endParaRPr lang="en-US" sz="4000" dirty="0"/>
          </a:p>
        </p:txBody>
      </p:sp>
      <p:sp>
        <p:nvSpPr>
          <p:cNvPr id="4" name="Text 1"/>
          <p:cNvSpPr/>
          <p:nvPr/>
        </p:nvSpPr>
        <p:spPr>
          <a:xfrm>
            <a:off x="822960" y="4114800"/>
            <a:ext cx="10545775" cy="822960"/>
          </a:xfrm>
          <a:prstGeom prst="rect">
            <a:avLst/>
          </a:prstGeom>
          <a:noFill/>
          <a:ln/>
        </p:spPr>
        <p:txBody>
          <a:bodyPr wrap="square" lIns="0" tIns="0" rIns="0" bIns="0" rtlCol="0" anchor="t"/>
          <a:lstStyle/>
          <a:p>
            <a:pPr algn="ctr" indent="0" marL="0">
              <a:lnSpc>
                <a:spcPct val="118000"/>
              </a:lnSpc>
              <a:buNone/>
            </a:pPr>
            <a:r>
              <a:rPr lang="en-US" sz="1800" dirty="0">
                <a:solidFill>
                  <a:srgbClr val="FFFFFF"/>
                </a:solidFill>
                <a:latin typeface="Calibri" pitchFamily="34" charset="0"/>
                <a:ea typeface="Calibri" pitchFamily="34" charset="-122"/>
                <a:cs typeface="Calibri" pitchFamily="34" charset="-120"/>
              </a:rPr>
              <a:t>Chemistry gives us the tools; engineering must make them economical at scale</a:t>
            </a:r>
            <a:endParaRPr lang="en-US" sz="1800" dirty="0"/>
          </a:p>
        </p:txBody>
      </p:sp>
      <p:sp>
        <p:nvSpPr>
          <p:cNvPr id="5" name="Text 2"/>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FFFFFF">
                    <a:alpha val="55000"/>
                  </a:srgbClr>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C2529"/>
        </a:solidFill>
      </p:bgPr>
    </p:bg>
    <p:spTree>
      <p:nvGrpSpPr>
        <p:cNvPr id="1" name=""/>
        <p:cNvGrpSpPr/>
        <p:nvPr/>
      </p:nvGrpSpPr>
      <p:grpSpPr>
        <a:xfrm>
          <a:off x="0" y="0"/>
          <a:ext cx="0" cy="0"/>
          <a:chOff x="0" y="0"/>
          <a:chExt cx="0" cy="0"/>
        </a:xfrm>
      </p:grpSpPr>
      <p:sp>
        <p:nvSpPr>
          <p:cNvPr id="3" name="Shape 0"/>
          <p:cNvSpPr/>
          <p:nvPr/>
        </p:nvSpPr>
        <p:spPr>
          <a:xfrm>
            <a:off x="822960" y="1600200"/>
            <a:ext cx="960120" cy="64008"/>
          </a:xfrm>
          <a:prstGeom prst="rect">
            <a:avLst/>
          </a:prstGeom>
          <a:solidFill>
            <a:srgbClr val="0E7C6B"/>
          </a:solidFill>
          <a:ln w="12700">
            <a:solidFill>
              <a:srgbClr val="333333"/>
            </a:solidFill>
            <a:prstDash val="solid"/>
          </a:ln>
        </p:spPr>
      </p:sp>
      <p:sp>
        <p:nvSpPr>
          <p:cNvPr id="4" name="Text 1"/>
          <p:cNvSpPr/>
          <p:nvPr/>
        </p:nvSpPr>
        <p:spPr>
          <a:xfrm>
            <a:off x="822960" y="2743200"/>
            <a:ext cx="10545775" cy="1371600"/>
          </a:xfrm>
          <a:prstGeom prst="rect">
            <a:avLst/>
          </a:prstGeom>
          <a:noFill/>
          <a:ln/>
        </p:spPr>
        <p:txBody>
          <a:bodyPr wrap="square" lIns="0" tIns="0" rIns="0" bIns="0" rtlCol="0" anchor="t"/>
          <a:lstStyle/>
          <a:p>
            <a:pPr algn="l" indent="0" marL="0">
              <a:lnSpc>
                <a:spcPct val="108000"/>
              </a:lnSpc>
              <a:buNone/>
            </a:pPr>
            <a:r>
              <a:rPr lang="en-US" sz="4000" b="1" dirty="0">
                <a:solidFill>
                  <a:srgbClr val="FFFFFF"/>
                </a:solidFill>
                <a:latin typeface="Calibri" pitchFamily="34" charset="0"/>
                <a:ea typeface="Calibri" pitchFamily="34" charset="-122"/>
                <a:cs typeface="Calibri" pitchFamily="34" charset="-120"/>
              </a:rPr>
              <a:t>The Chemistry Inside a Spent Cell</a:t>
            </a:r>
            <a:endParaRPr lang="en-US" sz="4000" dirty="0"/>
          </a:p>
        </p:txBody>
      </p:sp>
      <p:sp>
        <p:nvSpPr>
          <p:cNvPr id="5" name="Text 2"/>
          <p:cNvSpPr/>
          <p:nvPr/>
        </p:nvSpPr>
        <p:spPr>
          <a:xfrm>
            <a:off x="822960" y="4206240"/>
            <a:ext cx="7909331" cy="822960"/>
          </a:xfrm>
          <a:prstGeom prst="rect">
            <a:avLst/>
          </a:prstGeom>
          <a:noFill/>
          <a:ln/>
        </p:spPr>
        <p:txBody>
          <a:bodyPr wrap="square" lIns="0" tIns="0" rIns="0" bIns="0" rtlCol="0" anchor="t"/>
          <a:lstStyle/>
          <a:p>
            <a:pPr algn="l" indent="0" marL="0">
              <a:lnSpc>
                <a:spcPct val="118000"/>
              </a:lnSpc>
              <a:buNone/>
            </a:pPr>
            <a:r>
              <a:rPr lang="en-US" sz="1800" dirty="0">
                <a:solidFill>
                  <a:srgbClr val="FFFFFF"/>
                </a:solidFill>
                <a:latin typeface="Calibri" pitchFamily="34" charset="0"/>
                <a:ea typeface="Calibri" pitchFamily="34" charset="-122"/>
                <a:cs typeface="Calibri" pitchFamily="34" charset="-120"/>
              </a:rPr>
              <a:t>What makes recycling both necessary and difficult</a:t>
            </a:r>
            <a:endParaRPr lang="en-US" sz="18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FFFFFF">
                    <a:alpha val="55000"/>
                  </a:srgbClr>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0E7C6B"/>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C2529"/>
                </a:solidFill>
                <a:latin typeface="Calibri" pitchFamily="34" charset="0"/>
                <a:ea typeface="Calibri" pitchFamily="34" charset="-122"/>
                <a:cs typeface="Calibri" pitchFamily="34" charset="-120"/>
              </a:rPr>
              <a:t>Key Components in a Li-Ion Cell</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Cathode: lithium metal oxide (e.g., LiCoO₂, NMC)</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Anode: graphite on copper foil</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Electrolyte: lithium salt in organic solvents</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Separator: porous polymer membrane</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Casing: aluminum or steel</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C6B72">
                    <a:alpha val="55000"/>
                  </a:srgbClr>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C2529"/>
        </a:solidFill>
      </p:bgPr>
    </p:bg>
    <p:spTree>
      <p:nvGrpSpPr>
        <p:cNvPr id="1" name=""/>
        <p:cNvGrpSpPr/>
        <p:nvPr/>
      </p:nvGrpSpPr>
      <p:grpSpPr>
        <a:xfrm>
          <a:off x="0" y="0"/>
          <a:ext cx="0" cy="0"/>
          <a:chOff x="0" y="0"/>
          <a:chExt cx="0" cy="0"/>
        </a:xfrm>
      </p:grpSpPr>
      <p:sp>
        <p:nvSpPr>
          <p:cNvPr id="3" name="Shape 0"/>
          <p:cNvSpPr/>
          <p:nvPr/>
        </p:nvSpPr>
        <p:spPr>
          <a:xfrm>
            <a:off x="822960" y="1600200"/>
            <a:ext cx="960120" cy="64008"/>
          </a:xfrm>
          <a:prstGeom prst="rect">
            <a:avLst/>
          </a:prstGeom>
          <a:solidFill>
            <a:srgbClr val="0E7C6B"/>
          </a:solidFill>
          <a:ln w="12700">
            <a:solidFill>
              <a:srgbClr val="333333"/>
            </a:solidFill>
            <a:prstDash val="solid"/>
          </a:ln>
        </p:spPr>
      </p:sp>
      <p:sp>
        <p:nvSpPr>
          <p:cNvPr id="4" name="Text 1"/>
          <p:cNvSpPr/>
          <p:nvPr/>
        </p:nvSpPr>
        <p:spPr>
          <a:xfrm>
            <a:off x="822960" y="2743200"/>
            <a:ext cx="10545775" cy="1371600"/>
          </a:xfrm>
          <a:prstGeom prst="rect">
            <a:avLst/>
          </a:prstGeom>
          <a:noFill/>
          <a:ln/>
        </p:spPr>
        <p:txBody>
          <a:bodyPr wrap="square" lIns="0" tIns="0" rIns="0" bIns="0" rtlCol="0" anchor="t"/>
          <a:lstStyle/>
          <a:p>
            <a:pPr algn="l" indent="0" marL="0">
              <a:lnSpc>
                <a:spcPct val="108000"/>
              </a:lnSpc>
              <a:buNone/>
            </a:pPr>
            <a:r>
              <a:rPr lang="en-US" sz="4000" b="1" dirty="0">
                <a:solidFill>
                  <a:srgbClr val="FFFFFF"/>
                </a:solidFill>
                <a:latin typeface="Calibri" pitchFamily="34" charset="0"/>
                <a:ea typeface="Calibri" pitchFamily="34" charset="-122"/>
                <a:cs typeface="Calibri" pitchFamily="34" charset="-120"/>
              </a:rPr>
              <a:t>Three Main Recovery Methods</a:t>
            </a:r>
            <a:endParaRPr lang="en-US" sz="4000" dirty="0"/>
          </a:p>
        </p:txBody>
      </p:sp>
      <p:sp>
        <p:nvSpPr>
          <p:cNvPr id="5" name="Text 2"/>
          <p:cNvSpPr/>
          <p:nvPr/>
        </p:nvSpPr>
        <p:spPr>
          <a:xfrm>
            <a:off x="822960" y="4206240"/>
            <a:ext cx="7909331" cy="822960"/>
          </a:xfrm>
          <a:prstGeom prst="rect">
            <a:avLst/>
          </a:prstGeom>
          <a:noFill/>
          <a:ln/>
        </p:spPr>
        <p:txBody>
          <a:bodyPr wrap="square" lIns="0" tIns="0" rIns="0" bIns="0" rtlCol="0" anchor="t"/>
          <a:lstStyle/>
          <a:p>
            <a:pPr algn="l" indent="0" marL="0">
              <a:lnSpc>
                <a:spcPct val="118000"/>
              </a:lnSpc>
              <a:buNone/>
            </a:pPr>
            <a:r>
              <a:rPr lang="en-US" sz="1800" dirty="0">
                <a:solidFill>
                  <a:srgbClr val="FFFFFF"/>
                </a:solidFill>
                <a:latin typeface="Calibri" pitchFamily="34" charset="0"/>
                <a:ea typeface="Calibri" pitchFamily="34" charset="-122"/>
                <a:cs typeface="Calibri" pitchFamily="34" charset="-120"/>
              </a:rPr>
              <a:t>Pyrometallurgy, hydrometallurgy, and direct recycling</a:t>
            </a:r>
            <a:endParaRPr lang="en-US" sz="18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FFFFFF">
                    <a:alpha val="55000"/>
                  </a:srgbClr>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0E7C6B"/>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C2529"/>
                </a:solidFill>
                <a:latin typeface="Calibri" pitchFamily="34" charset="0"/>
                <a:ea typeface="Calibri" pitchFamily="34" charset="-122"/>
                <a:cs typeface="Calibri" pitchFamily="34" charset="-120"/>
              </a:rPr>
              <a:t>Pyrometallurgy: Smelting It Out</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Batteries are fed into a high-temperature furnace (over 1400°C)</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Organic materials burn off; metals form an alloy</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Cobalt and nickel recovered; lithium lost to slag</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High energy use, low capital cost per ton</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Works for mixed battery streams</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C6B72">
                    <a:alpha val="55000"/>
                  </a:srgbClr>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0E7C6B"/>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C2529"/>
                </a:solidFill>
                <a:latin typeface="Calibri" pitchFamily="34" charset="0"/>
                <a:ea typeface="Calibri" pitchFamily="34" charset="-122"/>
                <a:cs typeface="Calibri" pitchFamily="34" charset="-120"/>
              </a:rPr>
              <a:t>Hydrometallurgy: Leaching Metals in Solution</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Batteries are shredded; black mass is leached with acid</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Metals dissolved and selectively precipitated or extracted</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High recovery rates for lithium, cobalt, nickel, manganese</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Lower temperature, more chemical waste</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Requires sorting by cathode chemistry</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C6B72">
                    <a:alpha val="55000"/>
                  </a:srgbClr>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0E7C6B"/>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C2529"/>
                </a:solidFill>
                <a:latin typeface="Calibri" pitchFamily="34" charset="0"/>
                <a:ea typeface="Calibri" pitchFamily="34" charset="-122"/>
                <a:cs typeface="Calibri" pitchFamily="34" charset="-120"/>
              </a:rPr>
              <a:t>Direct Recycling: Preserving the Cathode Structure</a:t>
            </a:r>
            <a:endParaRPr lang="en-US" sz="3000" dirty="0"/>
          </a:p>
        </p:txBody>
      </p:sp>
      <p:sp>
        <p:nvSpPr>
          <p:cNvPr id="5" name="Text 2"/>
          <p:cNvSpPr/>
          <p:nvPr/>
        </p:nvSpPr>
        <p:spPr>
          <a:xfrm>
            <a:off x="822960" y="1965960"/>
            <a:ext cx="5029200" cy="39776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C2529"/>
                </a:solidFill>
                <a:latin typeface="Calibri" pitchFamily="34" charset="0"/>
                <a:ea typeface="Calibri" pitchFamily="34" charset="-122"/>
                <a:cs typeface="Calibri" pitchFamily="34" charset="-120"/>
              </a:rPr>
              <a:t>Cathode material is separated without breaking it down</a:t>
            </a:r>
            <a:endParaRPr lang="en-US" sz="1800" dirty="0"/>
          </a:p>
          <a:p>
            <a:pPr marL="342900" indent="-342900">
              <a:lnSpc>
                <a:spcPct val="140000"/>
              </a:lnSpc>
              <a:spcAft>
                <a:spcPts val="900"/>
              </a:spcAft>
              <a:buSzPct val="100000"/>
              <a:buChar char="•"/>
            </a:pPr>
            <a:r>
              <a:rPr lang="en-US" sz="1800" dirty="0">
                <a:solidFill>
                  <a:srgbClr val="1C2529"/>
                </a:solidFill>
                <a:latin typeface="Calibri" pitchFamily="34" charset="0"/>
                <a:ea typeface="Calibri" pitchFamily="34" charset="-122"/>
                <a:cs typeface="Calibri" pitchFamily="34" charset="-120"/>
              </a:rPr>
              <a:t>Relithiation restores electrochemical capacity</a:t>
            </a:r>
            <a:endParaRPr lang="en-US" sz="1800" dirty="0"/>
          </a:p>
          <a:p>
            <a:pPr marL="342900" indent="-342900">
              <a:lnSpc>
                <a:spcPct val="140000"/>
              </a:lnSpc>
              <a:spcAft>
                <a:spcPts val="900"/>
              </a:spcAft>
              <a:buSzPct val="100000"/>
              <a:buChar char="•"/>
            </a:pPr>
            <a:r>
              <a:rPr lang="en-US" sz="1800" dirty="0">
                <a:solidFill>
                  <a:srgbClr val="1C2529"/>
                </a:solidFill>
                <a:latin typeface="Calibri" pitchFamily="34" charset="0"/>
                <a:ea typeface="Calibri" pitchFamily="34" charset="-122"/>
                <a:cs typeface="Calibri" pitchFamily="34" charset="-120"/>
              </a:rPr>
              <a:t>Lowest energy use, highest material value retention</a:t>
            </a:r>
            <a:endParaRPr lang="en-US" sz="1800" dirty="0"/>
          </a:p>
        </p:txBody>
      </p:sp>
      <p:sp>
        <p:nvSpPr>
          <p:cNvPr id="6" name="Text 3"/>
          <p:cNvSpPr/>
          <p:nvPr/>
        </p:nvSpPr>
        <p:spPr>
          <a:xfrm>
            <a:off x="6153912" y="1965960"/>
            <a:ext cx="5029200" cy="39776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C2529"/>
                </a:solidFill>
                <a:latin typeface="Calibri" pitchFamily="34" charset="0"/>
                <a:ea typeface="Calibri" pitchFamily="34" charset="-122"/>
                <a:cs typeface="Calibri" pitchFamily="34" charset="-120"/>
              </a:rPr>
              <a:t>Still at pilot scale; sensitive to impurities</a:t>
            </a:r>
            <a:endParaRPr lang="en-US" sz="1800" dirty="0"/>
          </a:p>
          <a:p>
            <a:pPr marL="342900" indent="-342900">
              <a:lnSpc>
                <a:spcPct val="140000"/>
              </a:lnSpc>
              <a:spcAft>
                <a:spcPts val="900"/>
              </a:spcAft>
              <a:buSzPct val="100000"/>
              <a:buChar char="•"/>
            </a:pPr>
            <a:r>
              <a:rPr lang="en-US" sz="1800" dirty="0">
                <a:solidFill>
                  <a:srgbClr val="1C2529"/>
                </a:solidFill>
                <a:latin typeface="Calibri" pitchFamily="34" charset="0"/>
                <a:ea typeface="Calibri" pitchFamily="34" charset="-122"/>
                <a:cs typeface="Calibri" pitchFamily="34" charset="-120"/>
              </a:rPr>
              <a:t>Best for single-chemistry streams</a:t>
            </a:r>
            <a:endParaRPr lang="en-US" sz="1800" dirty="0"/>
          </a:p>
        </p:txBody>
      </p:sp>
      <p:sp>
        <p:nvSpPr>
          <p:cNvPr id="7" name="Shape 4"/>
          <p:cNvSpPr/>
          <p:nvPr/>
        </p:nvSpPr>
        <p:spPr>
          <a:xfrm>
            <a:off x="5998464" y="1965960"/>
            <a:ext cx="10973" cy="3977640"/>
          </a:xfrm>
          <a:prstGeom prst="rect">
            <a:avLst/>
          </a:prstGeom>
          <a:solidFill>
            <a:srgbClr val="E2E8E9"/>
          </a:solidFill>
          <a:ln w="12700">
            <a:solidFill>
              <a:srgbClr val="333333"/>
            </a:solidFill>
            <a:prstDash val="solid"/>
          </a:ln>
        </p:spPr>
      </p:sp>
      <p:sp>
        <p:nvSpPr>
          <p:cNvPr id="8" name="Text 5"/>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C6B72">
                    <a:alpha val="55000"/>
                  </a:srgbClr>
                </a:solidFill>
                <a:latin typeface="Calibri" pitchFamily="34" charset="0"/>
                <a:ea typeface="Calibri" pitchFamily="34" charset="-122"/>
                <a:cs typeface="Calibri"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0E7C6B"/>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C2529"/>
                </a:solidFill>
                <a:latin typeface="Calibri" pitchFamily="34" charset="0"/>
                <a:ea typeface="Calibri" pitchFamily="34" charset="-122"/>
                <a:cs typeface="Calibri" pitchFamily="34" charset="-120"/>
              </a:rPr>
              <a:t>The Economic Reality</a:t>
            </a:r>
            <a:endParaRPr lang="en-US" sz="3000" dirty="0"/>
          </a:p>
        </p:txBody>
      </p:sp>
      <p:sp>
        <p:nvSpPr>
          <p:cNvPr id="5" name="Text 2"/>
          <p:cNvSpPr/>
          <p:nvPr/>
        </p:nvSpPr>
        <p:spPr>
          <a:xfrm>
            <a:off x="822960" y="2331720"/>
            <a:ext cx="10545775" cy="2011680"/>
          </a:xfrm>
          <a:prstGeom prst="rect">
            <a:avLst/>
          </a:prstGeom>
          <a:noFill/>
          <a:ln/>
        </p:spPr>
        <p:txBody>
          <a:bodyPr wrap="square" lIns="0" tIns="0" rIns="0" bIns="0" rtlCol="0" anchor="t"/>
          <a:lstStyle/>
          <a:p>
            <a:pPr algn="l" indent="0" marL="0">
              <a:lnSpc>
                <a:spcPct val="100000"/>
              </a:lnSpc>
              <a:buNone/>
            </a:pPr>
            <a:r>
              <a:rPr lang="en-US" sz="9600" b="1" dirty="0">
                <a:solidFill>
                  <a:srgbClr val="0E7C6B"/>
                </a:solidFill>
                <a:latin typeface="Calibri" pitchFamily="34" charset="0"/>
                <a:ea typeface="Calibri" pitchFamily="34" charset="-122"/>
                <a:cs typeface="Calibri" pitchFamily="34" charset="-120"/>
              </a:rPr>
              <a:t>&lt;5%</a:t>
            </a:r>
            <a:endParaRPr lang="en-US" sz="9600" dirty="0"/>
          </a:p>
        </p:txBody>
      </p:sp>
      <p:sp>
        <p:nvSpPr>
          <p:cNvPr id="6" name="Text 3"/>
          <p:cNvSpPr/>
          <p:nvPr/>
        </p:nvSpPr>
        <p:spPr>
          <a:xfrm>
            <a:off x="822960" y="4480560"/>
            <a:ext cx="8225705" cy="1234440"/>
          </a:xfrm>
          <a:prstGeom prst="rect">
            <a:avLst/>
          </a:prstGeom>
          <a:noFill/>
          <a:ln/>
        </p:spPr>
        <p:txBody>
          <a:bodyPr wrap="square" lIns="0" tIns="0" rIns="0" bIns="0" rtlCol="0" anchor="ctr"/>
          <a:lstStyle/>
          <a:p>
            <a:pPr algn="l" indent="0" marL="0">
              <a:lnSpc>
                <a:spcPct val="132000"/>
              </a:lnSpc>
              <a:buNone/>
            </a:pPr>
            <a:r>
              <a:rPr lang="en-US" sz="2000" dirty="0">
                <a:solidFill>
                  <a:srgbClr val="5C6B72"/>
                </a:solidFill>
                <a:latin typeface="Calibri" pitchFamily="34" charset="0"/>
                <a:ea typeface="Calibri" pitchFamily="34" charset="-122"/>
                <a:cs typeface="Calibri" pitchFamily="34" charset="-120"/>
              </a:rPr>
              <a:t>of spent Li-ion batteries are recycled today in many regions; collection and sorting costs often exceed recovered metal value</a:t>
            </a:r>
            <a:endParaRPr lang="en-US" sz="2000" dirty="0"/>
          </a:p>
        </p:txBody>
      </p:sp>
      <p:sp>
        <p:nvSpPr>
          <p:cNvPr id="7" name="Text 4"/>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C6B72">
                    <a:alpha val="55000"/>
                  </a:srgbClr>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0E7C6B"/>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C2529"/>
                </a:solidFill>
                <a:latin typeface="Calibri" pitchFamily="34" charset="0"/>
                <a:ea typeface="Calibri" pitchFamily="34" charset="-122"/>
                <a:cs typeface="Calibri" pitchFamily="34" charset="-120"/>
              </a:rPr>
              <a:t>Why Economics Are Hard</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Collection and transport: batteries are hazardous goods</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Sorting by chemistry adds labor or sensor cost</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Metal prices fluctuate; recycling margins are thin</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Low volume today means no economies of scale</a:t>
            </a:r>
            <a:endParaRPr lang="en-US" sz="2000" dirty="0"/>
          </a:p>
          <a:p>
            <a:pPr marL="342900" indent="-342900">
              <a:lnSpc>
                <a:spcPct val="140000"/>
              </a:lnSpc>
              <a:spcAft>
                <a:spcPts val="1000"/>
              </a:spcAft>
              <a:buSzPct val="100000"/>
              <a:buChar char="•"/>
            </a:pPr>
            <a:r>
              <a:rPr lang="en-US" sz="2000" dirty="0">
                <a:solidFill>
                  <a:srgbClr val="1C2529"/>
                </a:solidFill>
                <a:latin typeface="Calibri" pitchFamily="34" charset="0"/>
                <a:ea typeface="Calibri" pitchFamily="34" charset="-122"/>
                <a:cs typeface="Calibri" pitchFamily="34" charset="-120"/>
              </a:rPr>
              <a:t>Regulation varies widely by jurisdiction</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C6B72">
                    <a:alpha val="55000"/>
                  </a:srgbClr>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PresentationPPT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Lithium-Ion Battery Recycling Works</dc:title>
  <dc:subject>PptxGenJS Presentation</dc:subject>
  <dc:creator>PresentationPPT</dc:creator>
  <cp:lastModifiedBy>PresentationPPT</cp:lastModifiedBy>
  <cp:revision>1</cp:revision>
  <dcterms:created xsi:type="dcterms:W3CDTF">2026-08-04T16:29:10Z</dcterms:created>
  <dcterms:modified xsi:type="dcterms:W3CDTF">2026-08-04T16:29:10Z</dcterms:modified>
</cp:coreProperties>
</file>