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charts/chart3.xml" ContentType="application/vnd.openxmlformats-officedocument.drawingml.chart+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s>
</file>

<file path=ppt/charts/_rels/chart3.xml.rels><?xml version="1.0" encoding="UTF-8" standalone="yes"?><Relationships xmlns="http://schemas.openxmlformats.org/package/2006/relationships"><Relationship Id="rId1" Type="http://schemas.openxmlformats.org/officeDocument/2006/relationships/package" Target="../embeddings/Microsoft_Excel_Worksheet3.xlsx"/></Relationships>
</file>

<file path=ppt/charts/chart3.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lineChart>
        <c:varyColors val="0"/>
        <c:ser>
          <c:idx val="0"/>
          <c:order val="0"/>
          <c:tx>
            <c:strRef>
              <c:f>Sheet1!$B$1</c:f>
              <c:strCache>
                <c:ptCount val="1"/>
                <c:pt idx="0">
                  <c:v>Revenue ($K)</c:v>
                </c:pt>
              </c:strCache>
            </c:strRef>
          </c:tx>
          <c:spPr>
            <a:solidFill>
              <a:srgbClr val="C2432A"/>
            </a:solidFill>
            <a:ln w="38100" cap="flat">
              <a:solidFill>
                <a:srgbClr val="C2432A"/>
              </a:solidFill>
              <a:prstDash val="solid"/>
              <a:round/>
            </a:ln>
            <a:effectLst/>
          </c:spPr>
          <c:invertIfNegative val="0"/>
          <c:dLbls>
            <c:numFmt formatCode="#,##0" sourceLinked="0"/>
            <c:txPr>
              <a:bodyPr/>
              <a:lstStyle/>
              <a:p>
                <a:pPr>
                  <a:defRPr b="0" i="0" strike="noStrike" sz="1100" u="none">
                    <a:solidFill>
                      <a:srgbClr val="171613"/>
                    </a:solidFill>
                    <a:latin typeface="Calibri"/>
                  </a:defRPr>
                </a:pPr>
              </a:p>
            </c:txPr>
            <c:showLegendKey val="0"/>
            <c:showVal val="1"/>
            <c:showCatName val="0"/>
            <c:showSerName val="0"/>
            <c:showPercent val="0"/>
            <c:showBubbleSize val="0"/>
            <c:showLeaderLines val="0"/>
          </c:dLbls>
          <c:marker>
            <c:symbol val="circle"/>
            <c:size val="6"/>
            <c:spPr>
              <a:solidFill>
                <a:srgbClr val="C2432A"/>
              </a:solidFill>
              <a:ln w="9525" cap="flat">
                <a:solidFill>
                  <a:srgbClr val="C2432A"/>
                </a:solidFill>
                <a:prstDash val="solid"/>
                <a:round/>
              </a:ln>
              <a:effectLst/>
            </c:spPr>
          </c:marker>
          <c:cat>
            <c:multiLvlStrRef>
              <c:f>Sheet1!$A$2:$A$7</c:f>
              <c:multiLvlStrCache>
                <c:ptCount val="6"/>
                <c:lvl>
                  <c:pt idx="0">
                    <c:v>Jan</c:v>
                  </c:pt>
                  <c:pt idx="1">
                    <c:v>Feb</c:v>
                  </c:pt>
                  <c:pt idx="2">
                    <c:v>Mar</c:v>
                  </c:pt>
                  <c:pt idx="3">
                    <c:v>Apr</c:v>
                  </c:pt>
                  <c:pt idx="4">
                    <c:v>May</c:v>
                  </c:pt>
                  <c:pt idx="5">
                    <c:v>Jun</c:v>
                  </c:pt>
                </c:lvl>
              </c:multiLvlStrCache>
            </c:multiLvlStrRef>
          </c:cat>
          <c:val>
            <c:numRef>
              <c:f>Sheet1!$B$2:$B$7</c:f>
              <c:numCache>
                <c:formatCode>General</c:formatCode>
                <c:ptCount val="6"/>
                <c:pt idx="0">
                  <c:v>210</c:v>
                </c:pt>
                <c:pt idx="1">
                  <c:v>198</c:v>
                </c:pt>
                <c:pt idx="2">
                  <c:v>245</c:v>
                </c:pt>
                <c:pt idx="3">
                  <c:v>262</c:v>
                </c:pt>
                <c:pt idx="4">
                  <c:v>240</c:v>
                </c:pt>
                <c:pt idx="5">
                  <c:v>301</c:v>
                </c:pt>
              </c:numCache>
            </c:numRef>
          </c:val>
          <c:smooth val="0"/>
        </c:ser>
        <c:dLbls>
          <c:numFmt formatCode="#,##0" sourceLinked="0"/>
          <c:txPr>
            <a:bodyPr/>
            <a:lstStyle/>
            <a:p>
              <a:pPr>
                <a:defRPr b="0" i="0" strike="noStrike" sz="1100" u="none">
                  <a:solidFill>
                    <a:srgbClr val="171613"/>
                  </a:solidFill>
                  <a:latin typeface="Calibri"/>
                </a:defRPr>
              </a:pPr>
            </a:p>
          </c:txPr>
          <c:showLegendKey val="0"/>
          <c:showVal val="1"/>
          <c:showCatName val="0"/>
          <c:showSerName val="0"/>
          <c:showPercent val="0"/>
          <c:showBubbleSize val="0"/>
          <c:showLeaderLines val="0"/>
        </c:dLbls>
        <c:marker val="1"/>
        <c:axId val="2094734554"/>
        <c:axId val="2094734552"/>
        <c:axId val="2094734556"/>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54514A"/>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12700" cap="flat">
              <a:solidFill>
                <a:srgbClr val="E0DBD0"/>
              </a:solidFill>
              <a:prstDash val="solid"/>
              <a:round/>
            </a:ln>
          </c:spPr>
        </c:majorGridlines>
        <c:numFmt formatCode="#,##0" sourceLinked="0"/>
        <c:majorTickMark val="out"/>
        <c:minorTickMark val="none"/>
        <c:tickLblPos val="nextTo"/>
        <c:spPr>
          <a:ln w="12700" cap="flat">
            <a:solidFill>
              <a:srgbClr val="888888"/>
            </a:solidFill>
            <a:prstDash val="solid"/>
            <a:round/>
          </a:ln>
        </c:spPr>
        <c:txPr>
          <a:bodyPr/>
          <a:lstStyle/>
          <a:p>
            <a:pPr>
              <a:defRPr sz="1100" b="0" i="0" u="none" strike="noStrike">
                <a:solidFill>
                  <a:srgbClr val="54514A"/>
                </a:solidFill>
                <a:latin typeface="Calibri"/>
              </a:defRPr>
            </a:pPr>
            <a:endParaRPr lang="en-US"/>
          </a:p>
        </c:txPr>
        <c:crossAx val="2094734554"/>
        <c:crosses val="autoZero"/>
        <c:crossBetween val="between"/>
      </c:valAx>
      <c:spPr>
        <a:noFill/>
        <a:ln w="12700" cap="flat">
          <a:solidFill>
            <a:srgbClr val="FFFFFF"/>
          </a:solidFill>
        </a:ln>
        <a:effectLst/>
      </c:spPr>
    </c:plotArea>
    <c:plotVisOnly val="1"/>
    <c:dispBlanksAs val="span"/>
  </c:chart>
  <c:spPr>
    <a:solidFill>
      <a:srgbClr val="FFFFFF">
        <a:alpha val="0"/>
      </a:srgbClr>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Over the past six months, our top-line revenue grew significantly, but the way we got there has changed. I'll walk through the numbers, explain the tension, and recommend where we focus next.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Revenue started at 210K in January, dipped to 198K in February, then climbed to 245K in March. It rose again to 262K in April, dropped to 240K in May, and finished at 301K in June. That's a 43% increase from January to June, but the path wasn't smooth.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win rate started at 24% in January and ended at 18% in June. That's a meaningful drop. We're closing a smaller share of the deals we pursue.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same time, average deal size grew 30%. So we're chasing bigger opportunities, but we're converting them at a lower rate.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numbers show a clear trade-off. Revenue went up because the 30% increase in deal size more than made up for the lower win rate. But we don't know from the data alone whether the win rate drop is because we're targeting the wrong accounts, our sales process isn't adapted to larger deals, or something else entirely.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hypotheses based on the numbers. we have us the what, not the why. We need to investigate which of these factors is actually at play.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change anything, we need to understand why the win rate dropped. The best first step is to segment win rate by deal size. If the drop is concentrated in the largest deals, the issue is likely execution. If it's across the board, it may be broader.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30% increase in deal size is a positive signal. A 6-point drop in win rate is a warning. But if we react by pushing for more volume without understanding the cause, we could undermine the gains we've made on deal size.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propose we take a deliberate approach: gather the data, understand the pattern, then decide. The diagnostic work should take about two weeks. We'll reconvene with recommendations once we have the facts.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chart" Target="/ppt/charts/chart3.xml"/><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71613"/>
        </a:solidFill>
      </p:bgPr>
    </p:bg>
    <p:spTree>
      <p:nvGrpSpPr>
        <p:cNvPr id="1" name=""/>
        <p:cNvGrpSpPr/>
        <p:nvPr/>
      </p:nvGrpSpPr>
      <p:grpSpPr>
        <a:xfrm>
          <a:off x="0" y="0"/>
          <a:ext cx="0" cy="0"/>
          <a:chOff x="0" y="0"/>
          <a:chExt cx="0" cy="0"/>
        </a:xfrm>
      </p:grpSpPr>
      <p:sp>
        <p:nvSpPr>
          <p:cNvPr id="3" name="Shape 0"/>
          <p:cNvSpPr/>
          <p:nvPr/>
        </p:nvSpPr>
        <p:spPr>
          <a:xfrm>
            <a:off x="822960" y="1600200"/>
            <a:ext cx="960120" cy="64008"/>
          </a:xfrm>
          <a:prstGeom prst="rect">
            <a:avLst/>
          </a:prstGeom>
          <a:solidFill>
            <a:srgbClr val="C2432A"/>
          </a:solidFill>
          <a:ln w="12700">
            <a:solidFill>
              <a:srgbClr val="333333"/>
            </a:solidFill>
            <a:prstDash val="solid"/>
          </a:ln>
        </p:spPr>
      </p:sp>
      <p:sp>
        <p:nvSpPr>
          <p:cNvPr id="4" name="Text 1"/>
          <p:cNvSpPr/>
          <p:nvPr/>
        </p:nvSpPr>
        <p:spPr>
          <a:xfrm>
            <a:off x="822960" y="2240280"/>
            <a:ext cx="10545775" cy="1828800"/>
          </a:xfrm>
          <a:prstGeom prst="rect">
            <a:avLst/>
          </a:prstGeom>
          <a:noFill/>
          <a:ln/>
        </p:spPr>
        <p:txBody>
          <a:bodyPr wrap="square" lIns="0" tIns="0" rIns="0" bIns="0" rtlCol="0" anchor="t"/>
          <a:lstStyle/>
          <a:p>
            <a:pPr algn="l" indent="0" marL="0">
              <a:lnSpc>
                <a:spcPct val="106000"/>
              </a:lnSpc>
              <a:buNone/>
            </a:pPr>
            <a:r>
              <a:rPr lang="en-US" sz="5000" b="1" dirty="0">
                <a:solidFill>
                  <a:srgbClr val="FBFAF7"/>
                </a:solidFill>
                <a:latin typeface="Calibri" pitchFamily="34" charset="0"/>
                <a:ea typeface="Calibri" pitchFamily="34" charset="-122"/>
                <a:cs typeface="Calibri" pitchFamily="34" charset="-120"/>
              </a:rPr>
              <a:t>Sales Performance Review</a:t>
            </a:r>
            <a:endParaRPr lang="en-US" sz="5000" dirty="0"/>
          </a:p>
        </p:txBody>
      </p:sp>
      <p:sp>
        <p:nvSpPr>
          <p:cNvPr id="5" name="Text 2"/>
          <p:cNvSpPr/>
          <p:nvPr/>
        </p:nvSpPr>
        <p:spPr>
          <a:xfrm>
            <a:off x="822960" y="4297680"/>
            <a:ext cx="8647536" cy="914400"/>
          </a:xfrm>
          <a:prstGeom prst="rect">
            <a:avLst/>
          </a:prstGeom>
          <a:noFill/>
          <a:ln/>
        </p:spPr>
        <p:txBody>
          <a:bodyPr wrap="square" lIns="0" tIns="0" rIns="0" bIns="0" rtlCol="0" anchor="t"/>
          <a:lstStyle/>
          <a:p>
            <a:pPr algn="l" indent="0" marL="0">
              <a:lnSpc>
                <a:spcPct val="118000"/>
              </a:lnSpc>
              <a:buNone/>
            </a:pPr>
            <a:r>
              <a:rPr lang="en-US" sz="2100" dirty="0">
                <a:solidFill>
                  <a:srgbClr val="FBFAF7"/>
                </a:solidFill>
                <a:latin typeface="Calibri" pitchFamily="34" charset="0"/>
                <a:ea typeface="Calibri" pitchFamily="34" charset="-122"/>
                <a:cs typeface="Calibri" pitchFamily="34" charset="-120"/>
              </a:rPr>
              <a:t>Monthly revenue rose 43% from Jan to Jun — but win rate slipped and deal size grew</a:t>
            </a:r>
            <a:endParaRPr lang="en-US" sz="2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71613"/>
        </a:solidFill>
      </p:bgPr>
    </p:bg>
    <p:spTree>
      <p:nvGrpSpPr>
        <p:cNvPr id="1" name=""/>
        <p:cNvGrpSpPr/>
        <p:nvPr/>
      </p:nvGrpSpPr>
      <p:grpSpPr>
        <a:xfrm>
          <a:off x="0" y="0"/>
          <a:ext cx="0" cy="0"/>
          <a:chOff x="0" y="0"/>
          <a:chExt cx="0" cy="0"/>
        </a:xfrm>
      </p:grpSpPr>
      <p:sp>
        <p:nvSpPr>
          <p:cNvPr id="2" name="Text 0"/>
          <p:cNvSpPr/>
          <p:nvPr/>
        </p:nvSpPr>
        <p:spPr>
          <a:xfrm>
            <a:off x="822960" y="2651760"/>
            <a:ext cx="10545775" cy="1371600"/>
          </a:xfrm>
          <a:prstGeom prst="rect">
            <a:avLst/>
          </a:prstGeom>
          <a:noFill/>
          <a:ln/>
        </p:spPr>
        <p:txBody>
          <a:bodyPr wrap="square" lIns="0" tIns="0" rIns="0" bIns="0" rtlCol="0" anchor="t"/>
          <a:lstStyle/>
          <a:p>
            <a:pPr algn="ctr" indent="0" marL="0">
              <a:lnSpc>
                <a:spcPct val="108000"/>
              </a:lnSpc>
              <a:buNone/>
            </a:pPr>
            <a:r>
              <a:rPr lang="en-US" sz="4000" b="1" dirty="0">
                <a:solidFill>
                  <a:srgbClr val="FBFAF7"/>
                </a:solidFill>
                <a:latin typeface="Calibri" pitchFamily="34" charset="0"/>
                <a:ea typeface="Calibri" pitchFamily="34" charset="-122"/>
                <a:cs typeface="Calibri" pitchFamily="34" charset="-120"/>
              </a:rPr>
              <a:t>Focus on Understanding First</a:t>
            </a:r>
            <a:endParaRPr lang="en-US" sz="4000" dirty="0"/>
          </a:p>
        </p:txBody>
      </p:sp>
      <p:sp>
        <p:nvSpPr>
          <p:cNvPr id="3" name="Text 1"/>
          <p:cNvSpPr/>
          <p:nvPr/>
        </p:nvSpPr>
        <p:spPr>
          <a:xfrm>
            <a:off x="822960" y="4114800"/>
            <a:ext cx="10545775" cy="822960"/>
          </a:xfrm>
          <a:prstGeom prst="rect">
            <a:avLst/>
          </a:prstGeom>
          <a:noFill/>
          <a:ln/>
        </p:spPr>
        <p:txBody>
          <a:bodyPr wrap="square" lIns="0" tIns="0" rIns="0" bIns="0" rtlCol="0" anchor="t"/>
          <a:lstStyle/>
          <a:p>
            <a:pPr algn="ctr" indent="0" marL="0">
              <a:lnSpc>
                <a:spcPct val="118000"/>
              </a:lnSpc>
              <a:buNone/>
            </a:pPr>
            <a:r>
              <a:rPr lang="en-US" sz="1800" dirty="0">
                <a:solidFill>
                  <a:srgbClr val="FBFAF7"/>
                </a:solidFill>
                <a:latin typeface="Calibri" pitchFamily="34" charset="0"/>
                <a:ea typeface="Calibri" pitchFamily="34" charset="-122"/>
                <a:cs typeface="Calibri" pitchFamily="34" charset="-120"/>
              </a:rPr>
              <a:t>Revenue is growing, but the win rate decline needs attention. Let's diagnose before we act.</a:t>
            </a:r>
            <a:endParaRPr lang="en-US" sz="1800" dirty="0"/>
          </a:p>
        </p:txBody>
      </p:sp>
      <p:sp>
        <p:nvSpPr>
          <p:cNvPr id="4" name="Text 2"/>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FBFAF7">
                    <a:alpha val="55000"/>
                  </a:srgbClr>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Monthly Revenue Trend</a:t>
            </a:r>
            <a:endParaRPr lang="en-US" sz="3000" dirty="0"/>
          </a:p>
        </p:txBody>
      </p:sp>
      <p:graphicFrame>
        <p:nvGraphicFramePr>
          <p:cNvPr id="5" name="Chart 0" descr=""/>
          <p:cNvGraphicFramePr/>
          <p:nvPr/>
        </p:nvGraphicFramePr>
        <p:xfrm>
          <a:off x="822960" y="1965960"/>
          <a:ext cx="7086600" cy="4069080"/>
        </p:xfrm>
        <a:graphic xmlns:a="http://schemas.openxmlformats.org/drawingml/2006/main">
          <a:graphicData uri="http://schemas.openxmlformats.org/drawingml/2006/chart">
            <c:chart xmlns:c="http://schemas.openxmlformats.org/drawingml/2006/chart" r:id="rId1"/>
          </a:graphicData>
        </a:graphic>
      </p:graphicFrame>
      <p:sp>
        <p:nvSpPr>
          <p:cNvPr id="6" name="Text 2"/>
          <p:cNvSpPr/>
          <p:nvPr/>
        </p:nvSpPr>
        <p:spPr>
          <a:xfrm>
            <a:off x="8229600" y="1965960"/>
            <a:ext cx="3127248" cy="4069080"/>
          </a:xfrm>
          <a:prstGeom prst="rect">
            <a:avLst/>
          </a:prstGeom>
          <a:noFill/>
          <a:ln/>
        </p:spPr>
        <p:txBody>
          <a:bodyPr wrap="square" lIns="0" tIns="0" rIns="0" bIns="0" rtlCol="0" anchor="ctr"/>
          <a:lstStyle/>
          <a:p>
            <a:pPr algn="l" indent="0" marL="0">
              <a:lnSpc>
                <a:spcPct val="142000"/>
              </a:lnSpc>
              <a:buNone/>
            </a:pPr>
            <a:r>
              <a:rPr lang="en-US" sz="1700" dirty="0">
                <a:solidFill>
                  <a:srgbClr val="54514A"/>
                </a:solidFill>
                <a:latin typeface="Calibri" pitchFamily="34" charset="0"/>
                <a:ea typeface="Calibri" pitchFamily="34" charset="-122"/>
                <a:cs typeface="Calibri" pitchFamily="34" charset="-120"/>
              </a:rPr>
              <a:t>Revenue grew overall but dipped in Feb and May — not a straight line, but a clear upward trend</a:t>
            </a:r>
            <a:endParaRPr lang="en-US" sz="1700" dirty="0"/>
          </a:p>
        </p:txBody>
      </p:sp>
      <p:sp>
        <p:nvSpPr>
          <p:cNvPr id="7"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Win Rate Dropped</a:t>
            </a:r>
            <a:endParaRPr lang="en-US" sz="3000" dirty="0"/>
          </a:p>
        </p:txBody>
      </p:sp>
      <p:sp>
        <p:nvSpPr>
          <p:cNvPr id="5" name="Text 2"/>
          <p:cNvSpPr/>
          <p:nvPr/>
        </p:nvSpPr>
        <p:spPr>
          <a:xfrm>
            <a:off x="822960" y="2331720"/>
            <a:ext cx="10545775" cy="2011680"/>
          </a:xfrm>
          <a:prstGeom prst="rect">
            <a:avLst/>
          </a:prstGeom>
          <a:noFill/>
          <a:ln/>
        </p:spPr>
        <p:txBody>
          <a:bodyPr wrap="square" lIns="0" tIns="0" rIns="0" bIns="0" rtlCol="0" anchor="t"/>
          <a:lstStyle/>
          <a:p>
            <a:pPr algn="l" indent="0" marL="0">
              <a:lnSpc>
                <a:spcPct val="100000"/>
              </a:lnSpc>
              <a:buNone/>
            </a:pPr>
            <a:r>
              <a:rPr lang="en-US" sz="9600" b="1" dirty="0">
                <a:solidFill>
                  <a:srgbClr val="C2432A"/>
                </a:solidFill>
                <a:latin typeface="Calibri" pitchFamily="34" charset="0"/>
                <a:ea typeface="Calibri" pitchFamily="34" charset="-122"/>
                <a:cs typeface="Calibri" pitchFamily="34" charset="-120"/>
              </a:rPr>
              <a:t>24% → 18%</a:t>
            </a:r>
            <a:endParaRPr lang="en-US" sz="9600" dirty="0"/>
          </a:p>
        </p:txBody>
      </p:sp>
      <p:sp>
        <p:nvSpPr>
          <p:cNvPr id="6" name="Text 3"/>
          <p:cNvSpPr/>
          <p:nvPr/>
        </p:nvSpPr>
        <p:spPr>
          <a:xfrm>
            <a:off x="822960" y="4480560"/>
            <a:ext cx="8225705" cy="1234440"/>
          </a:xfrm>
          <a:prstGeom prst="rect">
            <a:avLst/>
          </a:prstGeom>
          <a:noFill/>
          <a:ln/>
        </p:spPr>
        <p:txBody>
          <a:bodyPr wrap="square" lIns="0" tIns="0" rIns="0" bIns="0" rtlCol="0" anchor="ctr"/>
          <a:lstStyle/>
          <a:p>
            <a:pPr algn="l" indent="0" marL="0">
              <a:lnSpc>
                <a:spcPct val="132000"/>
              </a:lnSpc>
              <a:buNone/>
            </a:pPr>
            <a:r>
              <a:rPr lang="en-US" sz="2000" dirty="0">
                <a:solidFill>
                  <a:srgbClr val="54514A"/>
                </a:solidFill>
                <a:latin typeface="Calibri" pitchFamily="34" charset="0"/>
                <a:ea typeface="Calibri" pitchFamily="34" charset="-122"/>
                <a:cs typeface="Calibri" pitchFamily="34" charset="-120"/>
              </a:rPr>
              <a:t>Win rate fell from 24% at the start of the period to 18% by the end — a 6 percentage point decline</a:t>
            </a:r>
            <a:endParaRPr lang="en-US" sz="2000" dirty="0"/>
          </a:p>
        </p:txBody>
      </p:sp>
      <p:sp>
        <p:nvSpPr>
          <p:cNvPr id="7" name="Text 4"/>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Deal Size Rose</a:t>
            </a:r>
            <a:endParaRPr lang="en-US" sz="3000" dirty="0"/>
          </a:p>
        </p:txBody>
      </p:sp>
      <p:sp>
        <p:nvSpPr>
          <p:cNvPr id="5" name="Text 2"/>
          <p:cNvSpPr/>
          <p:nvPr/>
        </p:nvSpPr>
        <p:spPr>
          <a:xfrm>
            <a:off x="822960" y="2331720"/>
            <a:ext cx="10545775" cy="2011680"/>
          </a:xfrm>
          <a:prstGeom prst="rect">
            <a:avLst/>
          </a:prstGeom>
          <a:noFill/>
          <a:ln/>
        </p:spPr>
        <p:txBody>
          <a:bodyPr wrap="square" lIns="0" tIns="0" rIns="0" bIns="0" rtlCol="0" anchor="t"/>
          <a:lstStyle/>
          <a:p>
            <a:pPr algn="l" indent="0" marL="0">
              <a:lnSpc>
                <a:spcPct val="100000"/>
              </a:lnSpc>
              <a:buNone/>
            </a:pPr>
            <a:r>
              <a:rPr lang="en-US" sz="9600" b="1" dirty="0">
                <a:solidFill>
                  <a:srgbClr val="C2432A"/>
                </a:solidFill>
                <a:latin typeface="Calibri" pitchFamily="34" charset="0"/>
                <a:ea typeface="Calibri" pitchFamily="34" charset="-122"/>
                <a:cs typeface="Calibri" pitchFamily="34" charset="-120"/>
              </a:rPr>
              <a:t>+30%</a:t>
            </a:r>
            <a:endParaRPr lang="en-US" sz="9600" dirty="0"/>
          </a:p>
        </p:txBody>
      </p:sp>
      <p:sp>
        <p:nvSpPr>
          <p:cNvPr id="6" name="Text 3"/>
          <p:cNvSpPr/>
          <p:nvPr/>
        </p:nvSpPr>
        <p:spPr>
          <a:xfrm>
            <a:off x="822960" y="4480560"/>
            <a:ext cx="8225705" cy="1234440"/>
          </a:xfrm>
          <a:prstGeom prst="rect">
            <a:avLst/>
          </a:prstGeom>
          <a:noFill/>
          <a:ln/>
        </p:spPr>
        <p:txBody>
          <a:bodyPr wrap="square" lIns="0" tIns="0" rIns="0" bIns="0" rtlCol="0" anchor="ctr"/>
          <a:lstStyle/>
          <a:p>
            <a:pPr algn="l" indent="0" marL="0">
              <a:lnSpc>
                <a:spcPct val="132000"/>
              </a:lnSpc>
              <a:buNone/>
            </a:pPr>
            <a:r>
              <a:rPr lang="en-US" sz="2000" dirty="0">
                <a:solidFill>
                  <a:srgbClr val="54514A"/>
                </a:solidFill>
                <a:latin typeface="Calibri" pitchFamily="34" charset="0"/>
                <a:ea typeface="Calibri" pitchFamily="34" charset="-122"/>
                <a:cs typeface="Calibri" pitchFamily="34" charset="-120"/>
              </a:rPr>
              <a:t>Average deal size increased by 30% over the same period — larger deals, but fewer of them closed</a:t>
            </a:r>
            <a:endParaRPr lang="en-US" sz="2000" dirty="0"/>
          </a:p>
        </p:txBody>
      </p:sp>
      <p:sp>
        <p:nvSpPr>
          <p:cNvPr id="7" name="Text 4"/>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The Tension: Volume vs. Value</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Revenue grew because larger deals offset fewer wins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Win rate drop suggests qualification or execution issues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Larger deals may be more complex, slowing the sales cycle</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we don't have why win rate fell or deal size rose</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We need to understand the cause before choosing a fix</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Possible Explanations</a:t>
            </a:r>
            <a:endParaRPr lang="en-US" sz="3000" dirty="0"/>
          </a:p>
        </p:txBody>
      </p:sp>
      <p:sp>
        <p:nvSpPr>
          <p:cNvPr id="5" name="Text 2"/>
          <p:cNvSpPr/>
          <p:nvPr/>
        </p:nvSpPr>
        <p:spPr>
          <a:xfrm>
            <a:off x="822960" y="1965960"/>
            <a:ext cx="5029200" cy="310896"/>
          </a:xfrm>
          <a:prstGeom prst="rect">
            <a:avLst/>
          </a:prstGeom>
          <a:noFill/>
          <a:ln/>
        </p:spPr>
        <p:txBody>
          <a:bodyPr wrap="square" lIns="0" tIns="0" rIns="0" bIns="0" rtlCol="0" anchor="ctr"/>
          <a:lstStyle/>
          <a:p>
            <a:pPr indent="0" marL="0">
              <a:buNone/>
            </a:pPr>
            <a:r>
              <a:rPr lang="en-US" sz="1200" b="1" spc="110" kern="0" dirty="0">
                <a:solidFill>
                  <a:srgbClr val="C2432A"/>
                </a:solidFill>
                <a:latin typeface="Calibri" pitchFamily="34" charset="0"/>
                <a:ea typeface="Calibri" pitchFamily="34" charset="-122"/>
                <a:cs typeface="Calibri" pitchFamily="34" charset="-120"/>
              </a:rPr>
              <a:t>WHY WIN RATE MAY HAVE FALLEN</a:t>
            </a:r>
            <a:endParaRPr lang="en-US" sz="1200" dirty="0"/>
          </a:p>
        </p:txBody>
      </p:sp>
      <p:sp>
        <p:nvSpPr>
          <p:cNvPr id="6" name="Text 3"/>
          <p:cNvSpPr/>
          <p:nvPr/>
        </p:nvSpPr>
        <p:spPr>
          <a:xfrm>
            <a:off x="822960" y="2423160"/>
            <a:ext cx="5029200" cy="3520440"/>
          </a:xfrm>
          <a:prstGeom prst="rect">
            <a:avLst/>
          </a:prstGeom>
          <a:noFill/>
          <a:ln/>
        </p:spPr>
        <p:txBody>
          <a:bodyPr wrap="square" lIns="0" tIns="0" rIns="0" bIns="0" rtlCol="0" anchor="ctr"/>
          <a:lstStyle/>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Sales team targeting larger but less qualifie</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Longer sales cycles with more stakeholders</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Pricing may have increased, reducing close ra</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Competitive pressure on larger deals</a:t>
            </a:r>
            <a:endParaRPr lang="en-US" sz="1800" dirty="0"/>
          </a:p>
        </p:txBody>
      </p:sp>
      <p:sp>
        <p:nvSpPr>
          <p:cNvPr id="7" name="Text 4"/>
          <p:cNvSpPr/>
          <p:nvPr/>
        </p:nvSpPr>
        <p:spPr>
          <a:xfrm>
            <a:off x="6153912" y="1965960"/>
            <a:ext cx="5029200" cy="310896"/>
          </a:xfrm>
          <a:prstGeom prst="rect">
            <a:avLst/>
          </a:prstGeom>
          <a:noFill/>
          <a:ln/>
        </p:spPr>
        <p:txBody>
          <a:bodyPr wrap="square" lIns="0" tIns="0" rIns="0" bIns="0" rtlCol="0" anchor="ctr"/>
          <a:lstStyle/>
          <a:p>
            <a:pPr indent="0" marL="0">
              <a:buNone/>
            </a:pPr>
            <a:r>
              <a:rPr lang="en-US" sz="1200" b="1" spc="110" kern="0" dirty="0">
                <a:solidFill>
                  <a:srgbClr val="C2432A"/>
                </a:solidFill>
                <a:latin typeface="Calibri" pitchFamily="34" charset="0"/>
                <a:ea typeface="Calibri" pitchFamily="34" charset="-122"/>
                <a:cs typeface="Calibri" pitchFamily="34" charset="-120"/>
              </a:rPr>
              <a:t>WHY DEAL SIZE MAY HAVE RISEN</a:t>
            </a:r>
            <a:endParaRPr lang="en-US" sz="1200" dirty="0"/>
          </a:p>
        </p:txBody>
      </p:sp>
      <p:sp>
        <p:nvSpPr>
          <p:cNvPr id="8" name="Text 5"/>
          <p:cNvSpPr/>
          <p:nvPr/>
        </p:nvSpPr>
        <p:spPr>
          <a:xfrm>
            <a:off x="6153912" y="2423160"/>
            <a:ext cx="5029200" cy="3520440"/>
          </a:xfrm>
          <a:prstGeom prst="rect">
            <a:avLst/>
          </a:prstGeom>
          <a:noFill/>
          <a:ln/>
        </p:spPr>
        <p:txBody>
          <a:bodyPr wrap="square" lIns="0" tIns="0" rIns="0" bIns="0" rtlCol="0" anchor="ctr"/>
          <a:lstStyle/>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Shift in product mix toward premium tiers</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Sales team upselling or bundling more</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Market segment shift to higher-value customer</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Pricing changes or discount reduction</a:t>
            </a:r>
            <a:endParaRPr lang="en-US" sz="1800" dirty="0"/>
          </a:p>
        </p:txBody>
      </p:sp>
      <p:sp>
        <p:nvSpPr>
          <p:cNvPr id="9" name="Shape 6"/>
          <p:cNvSpPr/>
          <p:nvPr/>
        </p:nvSpPr>
        <p:spPr>
          <a:xfrm>
            <a:off x="5998464" y="1965960"/>
            <a:ext cx="10973" cy="3977640"/>
          </a:xfrm>
          <a:prstGeom prst="rect">
            <a:avLst/>
          </a:prstGeom>
          <a:solidFill>
            <a:srgbClr val="E0DBD0"/>
          </a:solidFill>
          <a:ln w="12700">
            <a:solidFill>
              <a:srgbClr val="333333"/>
            </a:solidFill>
            <a:prstDash val="solid"/>
          </a:ln>
        </p:spPr>
      </p:sp>
      <p:sp>
        <p:nvSpPr>
          <p:cNvPr id="10" name="Text 7"/>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Recommended Focus: Diagnose First</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Analyze win rate by deal size bucket to pinpoint the drop</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Review sales cycle length for large vs. small deals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Interview top performers who maintained win rates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Check if the pipeline mix shifted toward larger accounts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Do not change strategy until root cause is clear</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965960"/>
            <a:ext cx="50292" cy="2743200"/>
          </a:xfrm>
          <a:prstGeom prst="rect">
            <a:avLst/>
          </a:prstGeom>
          <a:solidFill>
            <a:srgbClr val="C2432A"/>
          </a:solidFill>
          <a:ln w="12700">
            <a:solidFill>
              <a:srgbClr val="333333"/>
            </a:solidFill>
            <a:prstDash val="solid"/>
          </a:ln>
        </p:spPr>
      </p:sp>
      <p:sp>
        <p:nvSpPr>
          <p:cNvPr id="4" name="Text 1"/>
          <p:cNvSpPr/>
          <p:nvPr/>
        </p:nvSpPr>
        <p:spPr>
          <a:xfrm>
            <a:off x="1371600" y="1828800"/>
            <a:ext cx="9448495" cy="3017520"/>
          </a:xfrm>
          <a:prstGeom prst="rect">
            <a:avLst/>
          </a:prstGeom>
          <a:noFill/>
          <a:ln/>
        </p:spPr>
        <p:txBody>
          <a:bodyPr wrap="square" lIns="0" tIns="0" rIns="0" bIns="0" rtlCol="0" anchor="ctr"/>
          <a:lstStyle/>
          <a:p>
            <a:pPr algn="l" indent="0" marL="0">
              <a:lnSpc>
                <a:spcPct val="130000"/>
              </a:lnSpc>
              <a:buNone/>
            </a:pPr>
            <a:r>
              <a:rPr lang="en-US" sz="3200" i="1" dirty="0">
                <a:solidFill>
                  <a:srgbClr val="171613"/>
                </a:solidFill>
                <a:latin typeface="Calibri" pitchFamily="34" charset="0"/>
                <a:ea typeface="Calibri" pitchFamily="34" charset="-122"/>
                <a:cs typeface="Calibri" pitchFamily="34" charset="-120"/>
              </a:rPr>
              <a:t>The biggest risk is not the lower win rate — it's fixing the wrong problem.</a:t>
            </a:r>
            <a:endParaRPr lang="en-US" sz="3200" dirty="0"/>
          </a:p>
        </p:txBody>
      </p:sp>
      <p:sp>
        <p:nvSpPr>
          <p:cNvPr id="5" name="Text 2"/>
          <p:cNvSpPr/>
          <p:nvPr/>
        </p:nvSpPr>
        <p:spPr>
          <a:xfrm>
            <a:off x="1371600" y="4983480"/>
            <a:ext cx="9448495" cy="640080"/>
          </a:xfrm>
          <a:prstGeom prst="rect">
            <a:avLst/>
          </a:prstGeom>
          <a:noFill/>
          <a:ln/>
        </p:spPr>
        <p:txBody>
          <a:bodyPr wrap="square" lIns="0" tIns="0" rIns="0" bIns="0" rtlCol="0" anchor="t"/>
          <a:lstStyle/>
          <a:p>
            <a:pPr algn="l" indent="0" marL="0">
              <a:lnSpc>
                <a:spcPct val="118000"/>
              </a:lnSpc>
              <a:buNone/>
            </a:pPr>
            <a:r>
              <a:rPr lang="en-US" sz="1600" dirty="0">
                <a:solidFill>
                  <a:srgbClr val="54514A"/>
                </a:solidFill>
                <a:latin typeface="Calibri" pitchFamily="34" charset="0"/>
                <a:ea typeface="Calibri" pitchFamily="34" charset="-122"/>
                <a:cs typeface="Calibri" pitchFamily="34" charset="-120"/>
              </a:rPr>
              <a:t>Sales leadership principle</a:t>
            </a:r>
            <a:endParaRPr lang="en-US" sz="16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Next Steps</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Complete deal-level win/loss analysis by end of month</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Run a pipeline review to assess deal quality trends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Set up a 2-week diagnostic sprint with sales ops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Report findings before making any process changes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Maintain current revenue forecast assumptions</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PresentationPPT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Sales Performance Review: Revenue Up, Win Rate Down</dc:title>
  <dc:subject>PptxGenJS Presentation</dc:subject>
  <dc:creator>PresentationPPT</dc:creator>
  <cp:lastModifiedBy>PresentationPPT</cp:lastModifiedBy>
  <cp:revision>1</cp:revision>
  <dcterms:created xsi:type="dcterms:W3CDTF">2026-08-04T16:29:30Z</dcterms:created>
  <dcterms:modified xsi:type="dcterms:W3CDTF">2026-08-04T16:29:30Z</dcterms:modified>
</cp:coreProperties>
</file>